
<file path=[Content_Types].xml><?xml version="1.0" encoding="utf-8"?>
<Types xmlns="http://schemas.openxmlformats.org/package/2006/content-types">
  <Override PartName="/ppt/slides/slide29.xml" ContentType="application/vnd.openxmlformats-officedocument.presentationml.slide+xml"/>
  <Override PartName="/ppt/notesSlides/notesSlide2.xml" ContentType="application/vnd.openxmlformats-officedocument.presentationml.notesSlide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36.xml" ContentType="application/vnd.openxmlformats-officedocument.presentationml.slide+xml"/>
  <Override PartName="/ppt/notesSlides/notesSlide38.xml" ContentType="application/vnd.openxmlformats-officedocument.presentationml.notesSlid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notesSlides/notesSlide18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36.xml" ContentType="application/vnd.openxmlformats-officedocument.presentationml.notesSlide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notesMasters/notesMaster1.xml" ContentType="application/vnd.openxmlformats-officedocument.presentationml.notesMaster+xml"/>
  <Override PartName="/ppt/notesSlides/notesSlide16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34.xml" ContentType="application/vnd.openxmlformats-officedocument.presentationml.notes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notesSlides/notesSlide14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Override PartName="/ppt/diagrams/layout1.xml" ContentType="application/vnd.openxmlformats-officedocument.drawingml.diagramLayout+xml"/>
  <Override PartName="/ppt/slides/slide7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notesSlides/notesSlide5.xml" ContentType="application/vnd.openxmlformats-officedocument.presentationml.notesSlide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notesSlides/notesSlide1.xml" ContentType="application/vnd.openxmlformats-officedocument.presentationml.notesSlide+xml"/>
  <Default Extension="png" ContentType="image/png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presProps.xml" ContentType="application/vnd.openxmlformats-officedocument.presentationml.presProps+xml"/>
  <Override PartName="/ppt/theme/theme2.xml" ContentType="application/vnd.openxmlformats-officedocument.theme+xml"/>
  <Override PartName="/ppt/notesSlides/notesSlide19.xml" ContentType="application/vnd.openxmlformats-officedocument.presentationml.notesSlide+xml"/>
  <Override PartName="/ppt/notesSlides/notesSlide39.xml" ContentType="application/vnd.openxmlformats-officedocument.presentationml.notesSlid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diagrams/quickStyle1.xml" ContentType="application/vnd.openxmlformats-officedocument.drawingml.diagramStyle+xml"/>
  <Override PartName="/ppt/notesSlides/notesSlide1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37.xml" ContentType="application/vnd.openxmlformats-officedocument.presentationml.notesSlide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Layouts/slideLayout1.xml" ContentType="application/vnd.openxmlformats-officedocument.presentationml.slideLayout+xml"/>
  <Override PartName="/ppt/notesSlides/notesSlide15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35.xml" ContentType="application/vnd.openxmlformats-officedocument.presentationml.notes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notesSlides/notesSlide13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6.xml" ContentType="application/vnd.openxmlformats-officedocument.presentationml.notesSlide+xml"/>
  <Override PartName="/ppt/slides/slide8.xml" ContentType="application/vnd.openxmlformats-officedocument.presentationml.slide+xml"/>
  <Override PartName="/ppt/handoutMasters/handoutMaster1.xml" ContentType="application/vnd.openxmlformats-officedocument.presentationml.handoutMaster+xml"/>
  <Override PartName="/ppt/notesSlides/notesSlide4.xml" ContentType="application/vnd.openxmlformats-officedocument.presentationml.notesSlide+xml"/>
  <Override PartName="/ppt/diagrams/data1.xml" ContentType="application/vnd.openxmlformats-officedocument.drawingml.diagramData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s/slide38.xml" ContentType="application/vnd.openxmlformats-officedocument.presentationml.slide+xml"/>
  <Override PartName="/ppt/diagrams/colors1.xml" ContentType="application/vnd.openxmlformats-officedocument.drawingml.diagramColors+xml"/>
  <Override PartName="/ppt/slideMasters/slideMaster1.xml" ContentType="application/vnd.openxmlformats-officedocument.presentationml.slideMaster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theme/theme3.xml" ContentType="application/vnd.openxmlformats-officedocument.theme+xml"/>
  <Override PartName="/ppt/notesSlides/notesSlide29.xml" ContentType="application/vnd.openxmlformats-officedocument.presentationml.notes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61" r:id="rId1"/>
  </p:sldMasterIdLst>
  <p:notesMasterIdLst>
    <p:notesMasterId r:id="rId45"/>
  </p:notesMasterIdLst>
  <p:handoutMasterIdLst>
    <p:handoutMasterId r:id="rId46"/>
  </p:handoutMasterIdLst>
  <p:sldIdLst>
    <p:sldId id="602" r:id="rId2"/>
    <p:sldId id="500" r:id="rId3"/>
    <p:sldId id="638" r:id="rId4"/>
    <p:sldId id="708" r:id="rId5"/>
    <p:sldId id="710" r:id="rId6"/>
    <p:sldId id="709" r:id="rId7"/>
    <p:sldId id="711" r:id="rId8"/>
    <p:sldId id="736" r:id="rId9"/>
    <p:sldId id="739" r:id="rId10"/>
    <p:sldId id="738" r:id="rId11"/>
    <p:sldId id="742" r:id="rId12"/>
    <p:sldId id="743" r:id="rId13"/>
    <p:sldId id="712" r:id="rId14"/>
    <p:sldId id="740" r:id="rId15"/>
    <p:sldId id="725" r:id="rId16"/>
    <p:sldId id="714" r:id="rId17"/>
    <p:sldId id="715" r:id="rId18"/>
    <p:sldId id="716" r:id="rId19"/>
    <p:sldId id="720" r:id="rId20"/>
    <p:sldId id="721" r:id="rId21"/>
    <p:sldId id="722" r:id="rId22"/>
    <p:sldId id="723" r:id="rId23"/>
    <p:sldId id="724" r:id="rId24"/>
    <p:sldId id="726" r:id="rId25"/>
    <p:sldId id="727" r:id="rId26"/>
    <p:sldId id="728" r:id="rId27"/>
    <p:sldId id="729" r:id="rId28"/>
    <p:sldId id="730" r:id="rId29"/>
    <p:sldId id="741" r:id="rId30"/>
    <p:sldId id="719" r:id="rId31"/>
    <p:sldId id="745" r:id="rId32"/>
    <p:sldId id="746" r:id="rId33"/>
    <p:sldId id="733" r:id="rId34"/>
    <p:sldId id="744" r:id="rId35"/>
    <p:sldId id="732" r:id="rId36"/>
    <p:sldId id="734" r:id="rId37"/>
    <p:sldId id="718" r:id="rId38"/>
    <p:sldId id="735" r:id="rId39"/>
    <p:sldId id="717" r:id="rId40"/>
    <p:sldId id="705" r:id="rId41"/>
    <p:sldId id="706" r:id="rId42"/>
    <p:sldId id="618" r:id="rId43"/>
    <p:sldId id="703" r:id="rId44"/>
  </p:sldIdLst>
  <p:sldSz cx="9144000" cy="6858000" type="screen4x3"/>
  <p:notesSz cx="6669088" cy="9926638"/>
  <p:defaultTextStyle>
    <a:defPPr>
      <a:defRPr lang="es-ES"/>
    </a:defPPr>
    <a:lvl1pPr algn="l" rtl="0" fontAlgn="base">
      <a:spcBef>
        <a:spcPct val="0"/>
      </a:spcBef>
      <a:spcAft>
        <a:spcPct val="0"/>
      </a:spcAft>
      <a:defRPr sz="17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fontAlgn="base">
      <a:spcBef>
        <a:spcPct val="0"/>
      </a:spcBef>
      <a:spcAft>
        <a:spcPct val="0"/>
      </a:spcAft>
      <a:defRPr sz="17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fontAlgn="base">
      <a:spcBef>
        <a:spcPct val="0"/>
      </a:spcBef>
      <a:spcAft>
        <a:spcPct val="0"/>
      </a:spcAft>
      <a:defRPr sz="17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fontAlgn="base">
      <a:spcBef>
        <a:spcPct val="0"/>
      </a:spcBef>
      <a:spcAft>
        <a:spcPct val="0"/>
      </a:spcAft>
      <a:defRPr sz="17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fontAlgn="base">
      <a:spcBef>
        <a:spcPct val="0"/>
      </a:spcBef>
      <a:spcAft>
        <a:spcPct val="0"/>
      </a:spcAft>
      <a:defRPr sz="17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17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17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17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17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F5F5F"/>
    <a:srgbClr val="0079AF"/>
    <a:srgbClr val="4F81BD"/>
    <a:srgbClr val="FFFFCC"/>
    <a:srgbClr val="C96B69"/>
    <a:srgbClr val="0078AB"/>
  </p:clrMru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9CF1AB2-1976-4502-BF36-3FF5EA218861}" styleName="Estilo medio 4 - Énfasis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22171" autoAdjust="0"/>
    <p:restoredTop sz="93196" autoAdjust="0"/>
  </p:normalViewPr>
  <p:slideViewPr>
    <p:cSldViewPr>
      <p:cViewPr>
        <p:scale>
          <a:sx n="75" d="100"/>
          <a:sy n="75" d="100"/>
        </p:scale>
        <p:origin x="-1445" y="-15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810"/>
    </p:cViewPr>
  </p:sorterViewPr>
  <p:notesViewPr>
    <p:cSldViewPr>
      <p:cViewPr varScale="1">
        <p:scale>
          <a:sx n="75" d="100"/>
          <a:sy n="75" d="100"/>
        </p:scale>
        <p:origin x="-2190" y="-90"/>
      </p:cViewPr>
      <p:guideLst>
        <p:guide orient="horz" pos="3127"/>
        <p:guide pos="2101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presProps" Target="presProps.xml"/><Relationship Id="rId50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viewProps" Target="viewProps.xml"/><Relationship Id="rId8" Type="http://schemas.openxmlformats.org/officeDocument/2006/relationships/slide" Target="slides/slide7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AA7430FE-E94F-43A2-87E8-D75B160B7772}" type="doc">
      <dgm:prSet loTypeId="urn:microsoft.com/office/officeart/2005/8/layout/cycle3" loCatId="cycle" qsTypeId="urn:microsoft.com/office/officeart/2005/8/quickstyle/simple4" qsCatId="simple" csTypeId="urn:microsoft.com/office/officeart/2005/8/colors/accent1_2" csCatId="accent1" phldr="1"/>
      <dgm:spPr/>
    </dgm:pt>
    <dgm:pt modelId="{1E43265C-0F19-46B1-9E0D-CD3623148285}">
      <dgm:prSet phldrT="[Texto]"/>
      <dgm:spPr>
        <a:xfrm>
          <a:off x="2610231" y="0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Alcance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9DCD1204-75BF-421F-98A3-0BBA1C467A3D}" type="parTrans" cxnId="{9FF48DC3-7900-4F33-AAE2-A2D7860BCF4B}">
      <dgm:prSet/>
      <dgm:spPr/>
      <dgm:t>
        <a:bodyPr/>
        <a:lstStyle/>
        <a:p>
          <a:pPr algn="just"/>
          <a:endParaRPr lang="es-ES_tradnl"/>
        </a:p>
      </dgm:t>
    </dgm:pt>
    <dgm:pt modelId="{3C660805-ED61-4FEA-A38F-331B4EE8450E}" type="sibTrans" cxnId="{9FF48DC3-7900-4F33-AAE2-A2D7860BCF4B}">
      <dgm:prSet/>
      <dgm:spPr/>
      <dgm:t>
        <a:bodyPr/>
        <a:lstStyle/>
        <a:p>
          <a:pPr algn="just"/>
          <a:endParaRPr lang="es-ES_tradnl"/>
        </a:p>
      </dgm:t>
    </dgm:pt>
    <dgm:pt modelId="{3C882076-CAAA-4FAD-8A90-C241BADE882A}">
      <dgm:prSet phldrT="[Texto]"/>
      <dgm:spPr>
        <a:xfrm rot="16200000">
          <a:off x="670369" y="1718310"/>
          <a:ext cx="1402270" cy="140227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Supervisión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1D0D5A74-6BBB-4971-9EEC-BEF3C5100E10}" type="parTrans" cxnId="{CD3185D0-4048-4A42-88E2-FBE8183BC517}">
      <dgm:prSet/>
      <dgm:spPr/>
      <dgm:t>
        <a:bodyPr/>
        <a:lstStyle/>
        <a:p>
          <a:pPr algn="just"/>
          <a:endParaRPr lang="es-ES_tradnl"/>
        </a:p>
      </dgm:t>
    </dgm:pt>
    <dgm:pt modelId="{38F91AF3-A93E-4CF4-8D27-E4171043F0D9}" type="sibTrans" cxnId="{CD3185D0-4048-4A42-88E2-FBE8183BC517}">
      <dgm:prSet/>
      <dgm:spPr/>
      <dgm:t>
        <a:bodyPr/>
        <a:lstStyle/>
        <a:p>
          <a:pPr algn="just"/>
          <a:endParaRPr lang="es-ES_tradnl"/>
        </a:p>
      </dgm:t>
    </dgm:pt>
    <dgm:pt modelId="{89915E5F-A3EE-4660-9C63-9771989AC2EE}">
      <dgm:prSet phldrT="[Texto]"/>
      <dgm:spPr>
        <a:xfrm>
          <a:off x="2610231" y="0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Análisis de riesgos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6011D72A-B4E6-40A5-AE4E-DD28D3B2E91E}" type="parTrans" cxnId="{6B9585B9-A150-4729-B0FE-77291100D58E}">
      <dgm:prSet/>
      <dgm:spPr/>
      <dgm:t>
        <a:bodyPr/>
        <a:lstStyle/>
        <a:p>
          <a:pPr algn="just"/>
          <a:endParaRPr lang="es-ES_tradnl"/>
        </a:p>
      </dgm:t>
    </dgm:pt>
    <dgm:pt modelId="{4B111E5E-3EFF-4F94-9869-486261DBB5FF}" type="sibTrans" cxnId="{6B9585B9-A150-4729-B0FE-77291100D58E}">
      <dgm:prSet/>
      <dgm:spPr/>
      <dgm:t>
        <a:bodyPr/>
        <a:lstStyle/>
        <a:p>
          <a:pPr algn="just"/>
          <a:endParaRPr lang="es-ES_tradnl"/>
        </a:p>
      </dgm:t>
    </dgm:pt>
    <dgm:pt modelId="{8B4A6635-FBB2-425C-BB62-4E3792F79112}">
      <dgm:prSet phldrT="[Texto]"/>
      <dgm:spPr>
        <a:xfrm rot="10800000">
          <a:off x="2137410" y="1718310"/>
          <a:ext cx="1402270" cy="140227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Implantación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914858BD-FBE3-4AC8-B482-F5A8A2B2828C}" type="parTrans" cxnId="{86A03ACC-FB23-4748-8FC6-2E05F8895245}">
      <dgm:prSet/>
      <dgm:spPr/>
      <dgm:t>
        <a:bodyPr/>
        <a:lstStyle/>
        <a:p>
          <a:pPr algn="just"/>
          <a:endParaRPr lang="es-ES_tradnl"/>
        </a:p>
      </dgm:t>
    </dgm:pt>
    <dgm:pt modelId="{F75F1AF0-12D6-41DC-B6ED-8907F17B9227}" type="sibTrans" cxnId="{86A03ACC-FB23-4748-8FC6-2E05F8895245}">
      <dgm:prSet/>
      <dgm:spPr/>
      <dgm:t>
        <a:bodyPr/>
        <a:lstStyle/>
        <a:p>
          <a:pPr algn="just"/>
          <a:endParaRPr lang="es-ES_tradnl"/>
        </a:p>
      </dgm:t>
    </dgm:pt>
    <dgm:pt modelId="{7E6293CD-D491-4E5D-98E8-6E66AC1C528A}">
      <dgm:prSet phldrT="[Texto]"/>
      <dgm:spPr>
        <a:xfrm>
          <a:off x="2610231" y="2268854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Plan de tratamientos de riesgo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7F2C0537-737B-4C26-AA9D-7ABDF78384E1}" type="parTrans" cxnId="{D2659AAF-0BF0-4696-940E-40B499E4D26A}">
      <dgm:prSet/>
      <dgm:spPr/>
      <dgm:t>
        <a:bodyPr/>
        <a:lstStyle/>
        <a:p>
          <a:pPr algn="just"/>
          <a:endParaRPr lang="es-ES_tradnl"/>
        </a:p>
      </dgm:t>
    </dgm:pt>
    <dgm:pt modelId="{9C8CDCE2-BFAD-4385-AE8F-4D26060E30E2}" type="sibTrans" cxnId="{D2659AAF-0BF0-4696-940E-40B499E4D26A}">
      <dgm:prSet/>
      <dgm:spPr/>
      <dgm:t>
        <a:bodyPr/>
        <a:lstStyle/>
        <a:p>
          <a:pPr algn="just"/>
          <a:endParaRPr lang="es-ES_tradnl"/>
        </a:p>
      </dgm:t>
    </dgm:pt>
    <dgm:pt modelId="{D47C0543-B755-42D2-A6C8-7DB26BD5E6A2}">
      <dgm:prSet phldrT="[Texto]"/>
      <dgm:spPr>
        <a:xfrm>
          <a:off x="2610231" y="2268854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Formación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5DE904C9-7467-45EC-ABF6-2902D45A2930}" type="parTrans" cxnId="{BDA7D3A7-790E-46AD-A4B6-7433FF6C810C}">
      <dgm:prSet/>
      <dgm:spPr/>
      <dgm:t>
        <a:bodyPr/>
        <a:lstStyle/>
        <a:p>
          <a:pPr algn="just"/>
          <a:endParaRPr lang="es-ES_tradnl"/>
        </a:p>
      </dgm:t>
    </dgm:pt>
    <dgm:pt modelId="{10EAD4C6-9DAD-4DBC-A0CD-DD4FB021251A}" type="sibTrans" cxnId="{BDA7D3A7-790E-46AD-A4B6-7433FF6C810C}">
      <dgm:prSet/>
      <dgm:spPr/>
      <dgm:t>
        <a:bodyPr/>
        <a:lstStyle/>
        <a:p>
          <a:pPr algn="just"/>
          <a:endParaRPr lang="es-ES_tradnl"/>
        </a:p>
      </dgm:t>
    </dgm:pt>
    <dgm:pt modelId="{DDCDE968-6614-47EE-A921-83509D336C40}">
      <dgm:prSet phldrT="[Texto]"/>
      <dgm:spPr>
        <a:xfrm>
          <a:off x="2610231" y="2268854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Declaración de aplicabilidad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A54A3E8A-B840-45A7-AADE-9F2FB3B84BBE}" type="parTrans" cxnId="{01F100FA-2968-4767-8AA7-F63C1C9138DC}">
      <dgm:prSet/>
      <dgm:spPr/>
      <dgm:t>
        <a:bodyPr/>
        <a:lstStyle/>
        <a:p>
          <a:pPr algn="just"/>
          <a:endParaRPr lang="es-ES_tradnl"/>
        </a:p>
      </dgm:t>
    </dgm:pt>
    <dgm:pt modelId="{B7294E1D-E712-4AFD-BAA3-5FCF00790DE8}" type="sibTrans" cxnId="{01F100FA-2968-4767-8AA7-F63C1C9138DC}">
      <dgm:prSet/>
      <dgm:spPr/>
      <dgm:t>
        <a:bodyPr/>
        <a:lstStyle/>
        <a:p>
          <a:pPr algn="just"/>
          <a:endParaRPr lang="es-ES_tradnl"/>
        </a:p>
      </dgm:t>
    </dgm:pt>
    <dgm:pt modelId="{F39E202D-CD8E-4ABA-AAF1-9C53FD7097EE}">
      <dgm:prSet phldrT="[Texto]"/>
      <dgm:spPr>
        <a:xfrm>
          <a:off x="2610231" y="0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Política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9B40F14A-4380-408D-BBDB-DC670E08C7FB}" type="parTrans" cxnId="{1756D391-9111-4451-B063-2B829F9096A6}">
      <dgm:prSet/>
      <dgm:spPr/>
      <dgm:t>
        <a:bodyPr/>
        <a:lstStyle/>
        <a:p>
          <a:pPr algn="just"/>
          <a:endParaRPr lang="es-ES_tradnl"/>
        </a:p>
      </dgm:t>
    </dgm:pt>
    <dgm:pt modelId="{50A1AC63-64CA-4009-8173-525968C52C75}" type="sibTrans" cxnId="{1756D391-9111-4451-B063-2B829F9096A6}">
      <dgm:prSet/>
      <dgm:spPr/>
      <dgm:t>
        <a:bodyPr/>
        <a:lstStyle/>
        <a:p>
          <a:pPr algn="just"/>
          <a:endParaRPr lang="es-ES_tradnl"/>
        </a:p>
      </dgm:t>
    </dgm:pt>
    <dgm:pt modelId="{DF69A448-5B99-41D7-AFFC-80848BCD3B7A}">
      <dgm:prSet phldrT="[Texto]"/>
      <dgm:spPr>
        <a:xfrm>
          <a:off x="0" y="2268854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Cuadro de mando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0D35FC8A-0323-483E-9DD5-97F4BA9B3D62}" type="parTrans" cxnId="{45743B0C-C27B-4573-8915-972F1F8D0E57}">
      <dgm:prSet/>
      <dgm:spPr/>
      <dgm:t>
        <a:bodyPr/>
        <a:lstStyle/>
        <a:p>
          <a:pPr algn="just"/>
          <a:endParaRPr lang="es-ES_tradnl"/>
        </a:p>
      </dgm:t>
    </dgm:pt>
    <dgm:pt modelId="{30E3A248-665A-4F22-8B7E-FD548F7DD0A1}" type="sibTrans" cxnId="{45743B0C-C27B-4573-8915-972F1F8D0E57}">
      <dgm:prSet/>
      <dgm:spPr/>
      <dgm:t>
        <a:bodyPr/>
        <a:lstStyle/>
        <a:p>
          <a:pPr algn="just"/>
          <a:endParaRPr lang="es-ES_tradnl"/>
        </a:p>
      </dgm:t>
    </dgm:pt>
    <dgm:pt modelId="{20D5B9AB-854B-45E3-9C8C-D7CA99B6AE7A}">
      <dgm:prSet phldrT="[Texto]"/>
      <dgm:spPr>
        <a:xfrm>
          <a:off x="0" y="2268854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Revisión del sistema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85450F87-89DC-4187-ADEB-657822B9DE41}" type="parTrans" cxnId="{F09E5176-0D69-4F4B-AFDF-19F130C73006}">
      <dgm:prSet/>
      <dgm:spPr/>
      <dgm:t>
        <a:bodyPr/>
        <a:lstStyle/>
        <a:p>
          <a:pPr algn="just"/>
          <a:endParaRPr lang="es-ES_tradnl"/>
        </a:p>
      </dgm:t>
    </dgm:pt>
    <dgm:pt modelId="{CAB70C13-F7D0-441F-A281-B570581DA0D8}" type="sibTrans" cxnId="{F09E5176-0D69-4F4B-AFDF-19F130C73006}">
      <dgm:prSet/>
      <dgm:spPr/>
      <dgm:t>
        <a:bodyPr/>
        <a:lstStyle/>
        <a:p>
          <a:pPr algn="just"/>
          <a:endParaRPr lang="es-ES_tradnl"/>
        </a:p>
      </dgm:t>
    </dgm:pt>
    <dgm:pt modelId="{4FEE8508-B176-4E89-88EF-3D2130918408}">
      <dgm:prSet phldrT="[Texto]"/>
      <dgm:spPr>
        <a:xfrm>
          <a:off x="0" y="2268854"/>
          <a:ext cx="1599819" cy="103632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Auditorias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4EAA2DB4-379F-4530-B633-A1B2F28008B6}" type="parTrans" cxnId="{68F60005-8C0D-4427-8C7C-39D8E83134FB}">
      <dgm:prSet/>
      <dgm:spPr/>
      <dgm:t>
        <a:bodyPr/>
        <a:lstStyle/>
        <a:p>
          <a:pPr algn="just"/>
          <a:endParaRPr lang="es-ES_tradnl"/>
        </a:p>
      </dgm:t>
    </dgm:pt>
    <dgm:pt modelId="{14BE60A4-FFF0-4264-907B-AE1BA902B9C7}" type="sibTrans" cxnId="{68F60005-8C0D-4427-8C7C-39D8E83134FB}">
      <dgm:prSet/>
      <dgm:spPr/>
      <dgm:t>
        <a:bodyPr/>
        <a:lstStyle/>
        <a:p>
          <a:pPr algn="just"/>
          <a:endParaRPr lang="es-ES_tradnl"/>
        </a:p>
      </dgm:t>
    </dgm:pt>
    <dgm:pt modelId="{0B2B3FEB-7C5B-48BA-8E15-3FE72995C605}">
      <dgm:prSet phldrT="[Texto]"/>
      <dgm:spPr>
        <a:xfrm>
          <a:off x="671491" y="251269"/>
          <a:ext cx="1402270" cy="140227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Planificación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B74A6477-5334-41AE-9623-5F44F7D8B2AB}" type="parTrans" cxnId="{16C517F7-4B2E-4951-9E37-6E9B09565ED3}">
      <dgm:prSet/>
      <dgm:spPr/>
      <dgm:t>
        <a:bodyPr/>
        <a:lstStyle/>
        <a:p>
          <a:endParaRPr lang="es-ES"/>
        </a:p>
      </dgm:t>
    </dgm:pt>
    <dgm:pt modelId="{4A87C91E-8A88-4D2F-BCD3-51CBB7CD1685}" type="sibTrans" cxnId="{16C517F7-4B2E-4951-9E37-6E9B09565ED3}">
      <dgm:prSet/>
      <dgm:spPr/>
      <dgm:t>
        <a:bodyPr/>
        <a:lstStyle/>
        <a:p>
          <a:endParaRPr lang="es-ES" dirty="0"/>
        </a:p>
      </dgm:t>
    </dgm:pt>
    <dgm:pt modelId="{F0F658CC-D1FF-4EF6-AB55-EE7E5AE4E28D}">
      <dgm:prSet phldrT="[Texto]"/>
      <dgm:spPr>
        <a:xfrm>
          <a:off x="671491" y="251269"/>
          <a:ext cx="1402270" cy="1402270"/>
        </a:xfrm>
      </dgm:spPr>
      <dgm:t>
        <a:bodyPr/>
        <a:lstStyle/>
        <a:p>
          <a:pPr algn="just"/>
          <a:r>
            <a:rPr lang="es-ES_tradnl" dirty="0" smtClean="0">
              <a:latin typeface="Calibri"/>
              <a:ea typeface="+mn-ea"/>
              <a:cs typeface="+mn-cs"/>
            </a:rPr>
            <a:t>Mejora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158845B2-621C-412F-92F8-7D676AE5BC8D}" type="parTrans" cxnId="{DB4638FE-FB04-4075-A896-1D3468DB9AEF}">
      <dgm:prSet/>
      <dgm:spPr/>
      <dgm:t>
        <a:bodyPr/>
        <a:lstStyle/>
        <a:p>
          <a:endParaRPr lang="es-ES"/>
        </a:p>
      </dgm:t>
    </dgm:pt>
    <dgm:pt modelId="{DA732B18-BAD5-4669-826A-C2486D5BC632}" type="sibTrans" cxnId="{DB4638FE-FB04-4075-A896-1D3468DB9AEF}">
      <dgm:prSet/>
      <dgm:spPr/>
      <dgm:t>
        <a:bodyPr/>
        <a:lstStyle/>
        <a:p>
          <a:endParaRPr lang="es-ES"/>
        </a:p>
      </dgm:t>
    </dgm:pt>
    <dgm:pt modelId="{96AFC4F5-7AEE-42E5-81D8-18CD6F84F720}">
      <dgm:prSet phldrT="[Texto]"/>
      <dgm:spPr>
        <a:xfrm>
          <a:off x="0" y="66674"/>
          <a:ext cx="1599819" cy="1036320"/>
        </a:xfrm>
      </dgm:spPr>
      <dgm:t>
        <a:bodyPr/>
        <a:lstStyle/>
        <a:p>
          <a:r>
            <a:rPr lang="es-ES_tradnl" dirty="0" smtClean="0">
              <a:latin typeface="Calibri"/>
              <a:ea typeface="+mn-ea"/>
              <a:cs typeface="+mn-cs"/>
            </a:rPr>
            <a:t>Implementación de mejoras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69EC6F00-2BF5-4C32-A456-7DBFD36AA19E}" type="parTrans" cxnId="{3DB59F34-7360-49D1-91CF-B5F0D03474C1}">
      <dgm:prSet/>
      <dgm:spPr/>
      <dgm:t>
        <a:bodyPr/>
        <a:lstStyle/>
        <a:p>
          <a:endParaRPr lang="es-ES"/>
        </a:p>
      </dgm:t>
    </dgm:pt>
    <dgm:pt modelId="{E0394240-B39A-482A-8E23-5AFC06A124C7}" type="sibTrans" cxnId="{3DB59F34-7360-49D1-91CF-B5F0D03474C1}">
      <dgm:prSet/>
      <dgm:spPr/>
      <dgm:t>
        <a:bodyPr/>
        <a:lstStyle/>
        <a:p>
          <a:endParaRPr lang="es-ES"/>
        </a:p>
      </dgm:t>
    </dgm:pt>
    <dgm:pt modelId="{E6F39F22-31E7-4CC4-B9A3-1D00B850FB34}">
      <dgm:prSet phldrT="[Texto]"/>
      <dgm:spPr>
        <a:xfrm>
          <a:off x="0" y="66674"/>
          <a:ext cx="1599819" cy="1036320"/>
        </a:xfrm>
      </dgm:spPr>
      <dgm:t>
        <a:bodyPr/>
        <a:lstStyle/>
        <a:p>
          <a:r>
            <a:rPr lang="es-ES_tradnl" dirty="0" smtClean="0">
              <a:latin typeface="Calibri"/>
              <a:ea typeface="+mn-ea"/>
              <a:cs typeface="+mn-cs"/>
            </a:rPr>
            <a:t>Acciones correctivas</a:t>
          </a:r>
          <a:endParaRPr lang="es-ES_tradnl" dirty="0">
            <a:latin typeface="Calibri"/>
            <a:ea typeface="+mn-ea"/>
            <a:cs typeface="+mn-cs"/>
          </a:endParaRPr>
        </a:p>
      </dgm:t>
    </dgm:pt>
    <dgm:pt modelId="{E7A6F38E-098C-45F1-A1C5-3E9231BB1F06}" type="parTrans" cxnId="{EA35DF4A-011E-46A0-B1D0-D833730F42BB}">
      <dgm:prSet/>
      <dgm:spPr/>
      <dgm:t>
        <a:bodyPr/>
        <a:lstStyle/>
        <a:p>
          <a:endParaRPr lang="es-ES"/>
        </a:p>
      </dgm:t>
    </dgm:pt>
    <dgm:pt modelId="{AE4AC974-E459-4824-A1B6-777A7293D706}" type="sibTrans" cxnId="{EA35DF4A-011E-46A0-B1D0-D833730F42BB}">
      <dgm:prSet/>
      <dgm:spPr/>
      <dgm:t>
        <a:bodyPr/>
        <a:lstStyle/>
        <a:p>
          <a:endParaRPr lang="es-ES"/>
        </a:p>
      </dgm:t>
    </dgm:pt>
    <dgm:pt modelId="{F6CC95E0-B1B0-4B06-BEDD-BF83FE63B91B}" type="pres">
      <dgm:prSet presAssocID="{AA7430FE-E94F-43A2-87E8-D75B160B7772}" presName="Name0" presStyleCnt="0">
        <dgm:presLayoutVars>
          <dgm:dir/>
          <dgm:resizeHandles val="exact"/>
        </dgm:presLayoutVars>
      </dgm:prSet>
      <dgm:spPr/>
    </dgm:pt>
    <dgm:pt modelId="{235C65E1-E3CA-41DA-8AFD-842921395082}" type="pres">
      <dgm:prSet presAssocID="{AA7430FE-E94F-43A2-87E8-D75B160B7772}" presName="cycle" presStyleCnt="0"/>
      <dgm:spPr/>
    </dgm:pt>
    <dgm:pt modelId="{ECF38CC8-7194-49F1-A71E-BA8053A41404}" type="pres">
      <dgm:prSet presAssocID="{0B2B3FEB-7C5B-48BA-8E15-3FE72995C605}" presName="nodeFirstNode" presStyleLbl="node1" presStyleIdx="0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9C30ED4-6A21-4DAC-9C03-84587A6E2BF9}" type="pres">
      <dgm:prSet presAssocID="{4A87C91E-8A88-4D2F-BCD3-51CBB7CD1685}" presName="sibTransFirstNode" presStyleLbl="bgShp" presStyleIdx="0" presStyleCnt="1"/>
      <dgm:spPr/>
      <dgm:t>
        <a:bodyPr/>
        <a:lstStyle/>
        <a:p>
          <a:endParaRPr lang="es-ES"/>
        </a:p>
      </dgm:t>
    </dgm:pt>
    <dgm:pt modelId="{D50A78B5-BE2E-4933-808F-BD470C543BF6}" type="pres">
      <dgm:prSet presAssocID="{8B4A6635-FBB2-425C-BB62-4E3792F79112}" presName="nodeFollowingNodes" presStyleLbl="node1" presStyleIdx="1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FFC59102-D62C-4FB3-9D44-CCE27798D323}" type="pres">
      <dgm:prSet presAssocID="{3C882076-CAAA-4FAD-8A90-C241BADE882A}" presName="nodeFollowingNodes" presStyleLbl="node1" presStyleIdx="2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79341F0-581A-46B0-99FF-E63D0ECE82C2}" type="pres">
      <dgm:prSet presAssocID="{F0F658CC-D1FF-4EF6-AB55-EE7E5AE4E28D}" presName="nodeFollowingNodes" presStyleLbl="node1" presStyleIdx="3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CD3185D0-4048-4A42-88E2-FBE8183BC517}" srcId="{AA7430FE-E94F-43A2-87E8-D75B160B7772}" destId="{3C882076-CAAA-4FAD-8A90-C241BADE882A}" srcOrd="2" destOrd="0" parTransId="{1D0D5A74-6BBB-4971-9EEC-BEF3C5100E10}" sibTransId="{38F91AF3-A93E-4CF4-8D27-E4171043F0D9}"/>
    <dgm:cxn modelId="{DB4638FE-FB04-4075-A896-1D3468DB9AEF}" srcId="{AA7430FE-E94F-43A2-87E8-D75B160B7772}" destId="{F0F658CC-D1FF-4EF6-AB55-EE7E5AE4E28D}" srcOrd="3" destOrd="0" parTransId="{158845B2-621C-412F-92F8-7D676AE5BC8D}" sibTransId="{DA732B18-BAD5-4669-826A-C2486D5BC632}"/>
    <dgm:cxn modelId="{DEADE759-CFBE-4B40-93C4-2880AD7E12E7}" type="presOf" srcId="{DDCDE968-6614-47EE-A921-83509D336C40}" destId="{D50A78B5-BE2E-4933-808F-BD470C543BF6}" srcOrd="0" destOrd="3" presId="urn:microsoft.com/office/officeart/2005/8/layout/cycle3"/>
    <dgm:cxn modelId="{B6C7FAEB-1974-4873-9800-B9AB5A6EFCF2}" type="presOf" srcId="{F0F658CC-D1FF-4EF6-AB55-EE7E5AE4E28D}" destId="{379341F0-581A-46B0-99FF-E63D0ECE82C2}" srcOrd="0" destOrd="0" presId="urn:microsoft.com/office/officeart/2005/8/layout/cycle3"/>
    <dgm:cxn modelId="{6B9585B9-A150-4729-B0FE-77291100D58E}" srcId="{0B2B3FEB-7C5B-48BA-8E15-3FE72995C605}" destId="{89915E5F-A3EE-4660-9C63-9771989AC2EE}" srcOrd="2" destOrd="0" parTransId="{6011D72A-B4E6-40A5-AE4E-DD28D3B2E91E}" sibTransId="{4B111E5E-3EFF-4F94-9869-486261DBB5FF}"/>
    <dgm:cxn modelId="{D2659AAF-0BF0-4696-940E-40B499E4D26A}" srcId="{8B4A6635-FBB2-425C-BB62-4E3792F79112}" destId="{7E6293CD-D491-4E5D-98E8-6E66AC1C528A}" srcOrd="0" destOrd="0" parTransId="{7F2C0537-737B-4C26-AA9D-7ABDF78384E1}" sibTransId="{9C8CDCE2-BFAD-4385-AE8F-4D26060E30E2}"/>
    <dgm:cxn modelId="{251997A0-C91B-4D2C-93B4-06C445DAD108}" type="presOf" srcId="{7E6293CD-D491-4E5D-98E8-6E66AC1C528A}" destId="{D50A78B5-BE2E-4933-808F-BD470C543BF6}" srcOrd="0" destOrd="1" presId="urn:microsoft.com/office/officeart/2005/8/layout/cycle3"/>
    <dgm:cxn modelId="{01F100FA-2968-4767-8AA7-F63C1C9138DC}" srcId="{8B4A6635-FBB2-425C-BB62-4E3792F79112}" destId="{DDCDE968-6614-47EE-A921-83509D336C40}" srcOrd="2" destOrd="0" parTransId="{A54A3E8A-B840-45A7-AADE-9F2FB3B84BBE}" sibTransId="{B7294E1D-E712-4AFD-BAA3-5FCF00790DE8}"/>
    <dgm:cxn modelId="{9FF48DC3-7900-4F33-AAE2-A2D7860BCF4B}" srcId="{0B2B3FEB-7C5B-48BA-8E15-3FE72995C605}" destId="{1E43265C-0F19-46B1-9E0D-CD3623148285}" srcOrd="0" destOrd="0" parTransId="{9DCD1204-75BF-421F-98A3-0BBA1C467A3D}" sibTransId="{3C660805-ED61-4FEA-A38F-331B4EE8450E}"/>
    <dgm:cxn modelId="{3DB59F34-7360-49D1-91CF-B5F0D03474C1}" srcId="{F0F658CC-D1FF-4EF6-AB55-EE7E5AE4E28D}" destId="{96AFC4F5-7AEE-42E5-81D8-18CD6F84F720}" srcOrd="0" destOrd="0" parTransId="{69EC6F00-2BF5-4C32-A456-7DBFD36AA19E}" sibTransId="{E0394240-B39A-482A-8E23-5AFC06A124C7}"/>
    <dgm:cxn modelId="{3E189B72-65F1-492D-91F9-4F00E1FC0733}" type="presOf" srcId="{3C882076-CAAA-4FAD-8A90-C241BADE882A}" destId="{FFC59102-D62C-4FB3-9D44-CCE27798D323}" srcOrd="0" destOrd="0" presId="urn:microsoft.com/office/officeart/2005/8/layout/cycle3"/>
    <dgm:cxn modelId="{55019C96-045D-4CD6-89FF-FE27895B389B}" type="presOf" srcId="{DF69A448-5B99-41D7-AFFC-80848BCD3B7A}" destId="{FFC59102-D62C-4FB3-9D44-CCE27798D323}" srcOrd="0" destOrd="1" presId="urn:microsoft.com/office/officeart/2005/8/layout/cycle3"/>
    <dgm:cxn modelId="{87E51393-8703-4C4A-B6E3-23E4C29ECCC0}" type="presOf" srcId="{20D5B9AB-854B-45E3-9C8C-D7CA99B6AE7A}" destId="{FFC59102-D62C-4FB3-9D44-CCE27798D323}" srcOrd="0" destOrd="2" presId="urn:microsoft.com/office/officeart/2005/8/layout/cycle3"/>
    <dgm:cxn modelId="{60493D7F-E7C8-4036-B076-1E59E15C888D}" type="presOf" srcId="{E6F39F22-31E7-4CC4-B9A3-1D00B850FB34}" destId="{379341F0-581A-46B0-99FF-E63D0ECE82C2}" srcOrd="0" destOrd="2" presId="urn:microsoft.com/office/officeart/2005/8/layout/cycle3"/>
    <dgm:cxn modelId="{45743B0C-C27B-4573-8915-972F1F8D0E57}" srcId="{3C882076-CAAA-4FAD-8A90-C241BADE882A}" destId="{DF69A448-5B99-41D7-AFFC-80848BCD3B7A}" srcOrd="0" destOrd="0" parTransId="{0D35FC8A-0323-483E-9DD5-97F4BA9B3D62}" sibTransId="{30E3A248-665A-4F22-8B7E-FD548F7DD0A1}"/>
    <dgm:cxn modelId="{40902939-5C5C-440F-9301-029682074FFD}" type="presOf" srcId="{4A87C91E-8A88-4D2F-BCD3-51CBB7CD1685}" destId="{49C30ED4-6A21-4DAC-9C03-84587A6E2BF9}" srcOrd="0" destOrd="0" presId="urn:microsoft.com/office/officeart/2005/8/layout/cycle3"/>
    <dgm:cxn modelId="{BDA7D3A7-790E-46AD-A4B6-7433FF6C810C}" srcId="{8B4A6635-FBB2-425C-BB62-4E3792F79112}" destId="{D47C0543-B755-42D2-A6C8-7DB26BD5E6A2}" srcOrd="1" destOrd="0" parTransId="{5DE904C9-7467-45EC-ABF6-2902D45A2930}" sibTransId="{10EAD4C6-9DAD-4DBC-A0CD-DD4FB021251A}"/>
    <dgm:cxn modelId="{D25679DE-D468-466C-81AE-08BB31C4203C}" type="presOf" srcId="{89915E5F-A3EE-4660-9C63-9771989AC2EE}" destId="{ECF38CC8-7194-49F1-A71E-BA8053A41404}" srcOrd="0" destOrd="3" presId="urn:microsoft.com/office/officeart/2005/8/layout/cycle3"/>
    <dgm:cxn modelId="{F09E5176-0D69-4F4B-AFDF-19F130C73006}" srcId="{3C882076-CAAA-4FAD-8A90-C241BADE882A}" destId="{20D5B9AB-854B-45E3-9C8C-D7CA99B6AE7A}" srcOrd="1" destOrd="0" parTransId="{85450F87-89DC-4187-ADEB-657822B9DE41}" sibTransId="{CAB70C13-F7D0-441F-A281-B570581DA0D8}"/>
    <dgm:cxn modelId="{86A03ACC-FB23-4748-8FC6-2E05F8895245}" srcId="{AA7430FE-E94F-43A2-87E8-D75B160B7772}" destId="{8B4A6635-FBB2-425C-BB62-4E3792F79112}" srcOrd="1" destOrd="0" parTransId="{914858BD-FBE3-4AC8-B482-F5A8A2B2828C}" sibTransId="{F75F1AF0-12D6-41DC-B6ED-8907F17B9227}"/>
    <dgm:cxn modelId="{2964AE0E-69B6-45C1-B6AE-8AA1DC8C4746}" type="presOf" srcId="{8B4A6635-FBB2-425C-BB62-4E3792F79112}" destId="{D50A78B5-BE2E-4933-808F-BD470C543BF6}" srcOrd="0" destOrd="0" presId="urn:microsoft.com/office/officeart/2005/8/layout/cycle3"/>
    <dgm:cxn modelId="{68F60005-8C0D-4427-8C7C-39D8E83134FB}" srcId="{3C882076-CAAA-4FAD-8A90-C241BADE882A}" destId="{4FEE8508-B176-4E89-88EF-3D2130918408}" srcOrd="2" destOrd="0" parTransId="{4EAA2DB4-379F-4530-B633-A1B2F28008B6}" sibTransId="{14BE60A4-FFF0-4264-907B-AE1BA902B9C7}"/>
    <dgm:cxn modelId="{16C517F7-4B2E-4951-9E37-6E9B09565ED3}" srcId="{AA7430FE-E94F-43A2-87E8-D75B160B7772}" destId="{0B2B3FEB-7C5B-48BA-8E15-3FE72995C605}" srcOrd="0" destOrd="0" parTransId="{B74A6477-5334-41AE-9623-5F44F7D8B2AB}" sibTransId="{4A87C91E-8A88-4D2F-BCD3-51CBB7CD1685}"/>
    <dgm:cxn modelId="{1756D391-9111-4451-B063-2B829F9096A6}" srcId="{0B2B3FEB-7C5B-48BA-8E15-3FE72995C605}" destId="{F39E202D-CD8E-4ABA-AAF1-9C53FD7097EE}" srcOrd="1" destOrd="0" parTransId="{9B40F14A-4380-408D-BBDB-DC670E08C7FB}" sibTransId="{50A1AC63-64CA-4009-8173-525968C52C75}"/>
    <dgm:cxn modelId="{0AC66A7D-AA9B-46A7-9CDA-0D761A6C193E}" type="presOf" srcId="{AA7430FE-E94F-43A2-87E8-D75B160B7772}" destId="{F6CC95E0-B1B0-4B06-BEDD-BF83FE63B91B}" srcOrd="0" destOrd="0" presId="urn:microsoft.com/office/officeart/2005/8/layout/cycle3"/>
    <dgm:cxn modelId="{EA35DF4A-011E-46A0-B1D0-D833730F42BB}" srcId="{F0F658CC-D1FF-4EF6-AB55-EE7E5AE4E28D}" destId="{E6F39F22-31E7-4CC4-B9A3-1D00B850FB34}" srcOrd="1" destOrd="0" parTransId="{E7A6F38E-098C-45F1-A1C5-3E9231BB1F06}" sibTransId="{AE4AC974-E459-4824-A1B6-777A7293D706}"/>
    <dgm:cxn modelId="{045DA6F3-299E-4F0F-AEB2-5735CEF56D25}" type="presOf" srcId="{96AFC4F5-7AEE-42E5-81D8-18CD6F84F720}" destId="{379341F0-581A-46B0-99FF-E63D0ECE82C2}" srcOrd="0" destOrd="1" presId="urn:microsoft.com/office/officeart/2005/8/layout/cycle3"/>
    <dgm:cxn modelId="{2876F56F-446A-4A19-8141-236212B42071}" type="presOf" srcId="{1E43265C-0F19-46B1-9E0D-CD3623148285}" destId="{ECF38CC8-7194-49F1-A71E-BA8053A41404}" srcOrd="0" destOrd="1" presId="urn:microsoft.com/office/officeart/2005/8/layout/cycle3"/>
    <dgm:cxn modelId="{6B2B8B60-D707-4620-BF82-2CB61C28543B}" type="presOf" srcId="{4FEE8508-B176-4E89-88EF-3D2130918408}" destId="{FFC59102-D62C-4FB3-9D44-CCE27798D323}" srcOrd="0" destOrd="3" presId="urn:microsoft.com/office/officeart/2005/8/layout/cycle3"/>
    <dgm:cxn modelId="{3A675841-1F6B-4B11-9E97-1B952121755A}" type="presOf" srcId="{F39E202D-CD8E-4ABA-AAF1-9C53FD7097EE}" destId="{ECF38CC8-7194-49F1-A71E-BA8053A41404}" srcOrd="0" destOrd="2" presId="urn:microsoft.com/office/officeart/2005/8/layout/cycle3"/>
    <dgm:cxn modelId="{175F9294-0AC1-4FF7-B7FD-026EBD44F7A1}" type="presOf" srcId="{0B2B3FEB-7C5B-48BA-8E15-3FE72995C605}" destId="{ECF38CC8-7194-49F1-A71E-BA8053A41404}" srcOrd="0" destOrd="0" presId="urn:microsoft.com/office/officeart/2005/8/layout/cycle3"/>
    <dgm:cxn modelId="{DE17FBCC-D9AA-4B59-8156-B03A542ABDD6}" type="presOf" srcId="{D47C0543-B755-42D2-A6C8-7DB26BD5E6A2}" destId="{D50A78B5-BE2E-4933-808F-BD470C543BF6}" srcOrd="0" destOrd="2" presId="urn:microsoft.com/office/officeart/2005/8/layout/cycle3"/>
    <dgm:cxn modelId="{231DAB46-47FE-459F-A2FD-A7AA98C9DE3E}" type="presParOf" srcId="{F6CC95E0-B1B0-4B06-BEDD-BF83FE63B91B}" destId="{235C65E1-E3CA-41DA-8AFD-842921395082}" srcOrd="0" destOrd="0" presId="urn:microsoft.com/office/officeart/2005/8/layout/cycle3"/>
    <dgm:cxn modelId="{C3863ACC-C2E3-425F-9949-A0AF8B691753}" type="presParOf" srcId="{235C65E1-E3CA-41DA-8AFD-842921395082}" destId="{ECF38CC8-7194-49F1-A71E-BA8053A41404}" srcOrd="0" destOrd="0" presId="urn:microsoft.com/office/officeart/2005/8/layout/cycle3"/>
    <dgm:cxn modelId="{14497457-DAFF-4E56-9444-4F416D4DF027}" type="presParOf" srcId="{235C65E1-E3CA-41DA-8AFD-842921395082}" destId="{49C30ED4-6A21-4DAC-9C03-84587A6E2BF9}" srcOrd="1" destOrd="0" presId="urn:microsoft.com/office/officeart/2005/8/layout/cycle3"/>
    <dgm:cxn modelId="{91C87A48-DC04-4D60-8C83-B30937099DB3}" type="presParOf" srcId="{235C65E1-E3CA-41DA-8AFD-842921395082}" destId="{D50A78B5-BE2E-4933-808F-BD470C543BF6}" srcOrd="2" destOrd="0" presId="urn:microsoft.com/office/officeart/2005/8/layout/cycle3"/>
    <dgm:cxn modelId="{E7341BFA-E192-4D4C-B38A-7C84D4BA64EE}" type="presParOf" srcId="{235C65E1-E3CA-41DA-8AFD-842921395082}" destId="{FFC59102-D62C-4FB3-9D44-CCE27798D323}" srcOrd="3" destOrd="0" presId="urn:microsoft.com/office/officeart/2005/8/layout/cycle3"/>
    <dgm:cxn modelId="{6FD17BC3-CE45-4946-BBFB-11689ABD58A6}" type="presParOf" srcId="{235C65E1-E3CA-41DA-8AFD-842921395082}" destId="{379341F0-581A-46B0-99FF-E63D0ECE82C2}" srcOrd="4" destOrd="0" presId="urn:microsoft.com/office/officeart/2005/8/layout/cycle3"/>
  </dgm:cxnLst>
  <dgm:bg/>
  <dgm:whole/>
</dgm:dataModel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ycle3">
  <dgm:title val=""/>
  <dgm:desc val=""/>
  <dgm:catLst>
    <dgm:cat type="cycle" pri="5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axis="ch" ptType="node" func="cnt" op="equ" val="2">
        <dgm:alg type="composite">
          <dgm:param type="ar" val="0.9"/>
        </dgm:alg>
        <dgm:shape xmlns:r="http://schemas.openxmlformats.org/officeDocument/2006/relationships" r:blip="">
          <dgm:adjLst/>
        </dgm:shape>
        <dgm:presOf/>
        <dgm:constrLst>
          <dgm:constr type="primFontSz" for="ch" ptType="node" op="equ" val="65"/>
          <dgm:constr type="ctrX" for="ch" forName="node1" refType="w" fact="0.5"/>
          <dgm:constr type="t" for="ch" forName="node1"/>
          <dgm:constr type="w" for="ch" forName="node1" refType="w" fact="0.8"/>
          <dgm:constr type="h" for="ch" forName="node1" refType="w" refFor="ch" refForName="node1" fact="0.5"/>
          <dgm:constr type="ctrX" for="ch" forName="sibTrans" refType="w" fact="0.5"/>
          <dgm:constr type="t" for="ch" forName="sibTrans"/>
          <dgm:constr type="w" for="ch" forName="sibTrans" refType="w" fact="0.8"/>
          <dgm:constr type="h" for="ch" forName="sibTrans" refType="w" refFor="ch" refForName="node1" fact="0.5"/>
          <dgm:constr type="userA" for="ch" forName="sibTrans" refType="w" fact="1.07"/>
          <dgm:constr type="ctrX" for="ch" forName="node2" refType="w" fact="0.5"/>
          <dgm:constr type="b" for="ch" forName="node2" refType="h"/>
          <dgm:constr type="w" for="ch" forName="node2" refType="w" fact="0.8"/>
          <dgm:constr type="h" for="ch" forName="node2" refType="w" refFor="ch" refForName="node1" fact="0.5"/>
          <dgm:constr type="l" for="ch" forName="sp1"/>
          <dgm:constr type="t" for="ch" forName="sp1" refType="h" fact="0.5"/>
          <dgm:constr type="w" for="ch" forName="sp1" val="1"/>
          <dgm:constr type="h" for="ch" forName="sp1" val="1"/>
          <dgm:constr type="r" for="ch" forName="sp2" refType="w"/>
          <dgm:constr type="t" for="ch" forName="sp2" refType="h" fact="0.5"/>
          <dgm:constr type="w" for="ch" forName="sp2" val="1"/>
          <dgm:constr type="h" for="ch" forName="sp2" val="1"/>
        </dgm:constrLst>
        <dgm:ruleLst/>
      </dgm:if>
      <dgm:else name="Name3">
        <dgm:alg type="composite"/>
        <dgm:shape xmlns:r="http://schemas.openxmlformats.org/officeDocument/2006/relationships" r:blip="">
          <dgm:adjLst/>
        </dgm:shape>
        <dgm:presOf/>
        <dgm:constrLst>
          <dgm:constr type="primFontSz" for="ch" ptType="node" op="equ" val="65"/>
        </dgm:constrLst>
        <dgm:ruleLst/>
      </dgm:else>
    </dgm:choose>
    <dgm:choose name="Name4">
      <dgm:if name="Name5" axis="ch" ptType="node" func="cnt" op="equ" val="2">
        <dgm:layoutNode name="node1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1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sibTrans" styleLbl="bgShp">
          <dgm:choose name="Name6">
            <dgm:if name="Name7" func="var" arg="dir" op="equ" val="norm">
              <dgm:alg type="conn">
                <dgm:param type="connRout" val="longCurve"/>
                <dgm:param type="begPts" val="midR"/>
                <dgm:param type="endPts" val="midL"/>
                <dgm:param type="dstNode" val="node1"/>
              </dgm:alg>
              <dgm:shape xmlns:r="http://schemas.openxmlformats.org/officeDocument/2006/relationships" type="conn" r:blip="" zOrderOff="-2">
                <dgm:adjLst/>
              </dgm:shape>
              <dgm:presOf axis="ch" ptType="sibTrans"/>
              <dgm:constrLst>
                <dgm:constr type="userA"/>
                <dgm:constr type="diam" refType="userA" fact="-1"/>
                <dgm:constr type="wArH" refType="userA" fact="0.05"/>
                <dgm:constr type="hArH" refType="userA" fact="0.1"/>
                <dgm:constr type="stemThick" refType="userA" fact="0.06"/>
                <dgm:constr type="begPad" refType="connDist" fact="-0.2"/>
                <dgm:constr type="endPad" refType="connDist" fact="0.05"/>
              </dgm:constrLst>
            </dgm:if>
            <dgm:else name="Name8">
              <dgm:alg type="conn">
                <dgm:param type="connRout" val="longCurve"/>
                <dgm:param type="begPts" val="midL"/>
                <dgm:param type="endPts" val="midR"/>
                <dgm:param type="dstNode" val="node1"/>
              </dgm:alg>
              <dgm:shape xmlns:r="http://schemas.openxmlformats.org/officeDocument/2006/relationships" type="conn" r:blip="" zOrderOff="-2">
                <dgm:adjLst/>
              </dgm:shape>
              <dgm:presOf axis="ch" ptType="sibTrans"/>
              <dgm:constrLst>
                <dgm:constr type="userA"/>
                <dgm:constr type="diam" refType="userA"/>
                <dgm:constr type="wArH" refType="userA" fact="0.05"/>
                <dgm:constr type="hArH" refType="userA" fact="0.1"/>
                <dgm:constr type="stemThick" refType="userA" fact="0.06"/>
                <dgm:constr type="begPad" refType="connDist" fact="-0.2"/>
                <dgm:constr type="endPad" refType="connDist" fact="0.05"/>
              </dgm:constrLst>
            </dgm:else>
          </dgm:choose>
          <dgm:ruleLst/>
        </dgm:layoutNode>
        <dgm:layoutNode name="node2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2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sp1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sp2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if>
      <dgm:else name="Name9">
        <dgm:layoutNode name="cycle">
          <dgm:choose name="Name10">
            <dgm:if name="Name11" func="var" arg="dir" op="equ" val="norm">
              <dgm:alg type="cycle">
                <dgm:param type="stAng" val="0"/>
                <dgm:param type="spanAng" val="360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diam" refType="w"/>
                <dgm:constr type="w" for="ch" ptType="node" refType="w"/>
                <dgm:constr type="sibSp" val="15"/>
                <dgm:constr type="userA" for="ch" ptType="sibTrans" refType="diam" op="equ" fact="-1"/>
                <dgm:constr type="wArH" for="ch" ptType="sibTrans" refType="diam" op="equ" fact="0.05"/>
                <dgm:constr type="hArH" for="ch" ptType="sibTrans" refType="diam" op="equ" fact="0.1"/>
                <dgm:constr type="stemThick" for="ch" ptType="sibTrans" refType="diam" op="equ" fact="0.065"/>
                <dgm:constr type="primFontSz" for="ch" ptType="node" op="equ"/>
              </dgm:constrLst>
            </dgm:if>
            <dgm:else name="Name12">
              <dgm:alg type="cycle">
                <dgm:param type="stAng" val="0"/>
                <dgm:param type="spanAng" val="-360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diam" refType="w"/>
                <dgm:constr type="w" for="ch" ptType="node" refType="w"/>
                <dgm:constr type="sibSp" val="15"/>
                <dgm:constr type="userA" for="ch" ptType="sibTrans" refType="diam" op="equ"/>
                <dgm:constr type="wArH" for="ch" ptType="sibTrans" refType="diam" op="equ" fact="0.05"/>
                <dgm:constr type="hArH" for="ch" ptType="sibTrans" refType="diam" op="equ" fact="0.1"/>
                <dgm:constr type="stemThick" for="ch" ptType="sibTrans" refType="diam" op="equ" fact="0.065"/>
                <dgm:constr type="primFontSz" for="ch" ptType="node" op="equ"/>
              </dgm:constrLst>
            </dgm:else>
          </dgm:choose>
          <dgm:ruleLst/>
          <dgm:forEach name="nodesFirstNodeForEach" axis="ch" ptType="node" cnt="1">
            <dgm:layoutNode name="nodeFirstNode">
              <dgm:varLst>
                <dgm:bulletEnabled val="1"/>
              </dgm:varLst>
              <dgm:alg type="tx"/>
              <dgm:shape xmlns:r="http://schemas.openxmlformats.org/officeDocument/2006/relationships" type="roundRect" r:blip="">
                <dgm:adjLst/>
              </dgm:shape>
              <dgm:presOf axis="desOrSelf" ptType="node"/>
              <dgm:constrLst>
                <dgm:constr type="h" refType="w" fact="0.5"/>
                <dgm:constr type="primFontSz" val="65"/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  <dgm:forEach name="sibTransForEach" axis="followSib" ptType="sibTrans" cnt="1">
              <dgm:layoutNode name="sibTransFirstNode" styleLbl="bgShp">
                <dgm:choose name="Name13">
                  <dgm:if name="Name14" func="var" arg="dir" op="equ" val="norm">
                    <dgm:alg type="conn">
                      <dgm:param type="connRout" val="longCurve"/>
                      <dgm:param type="begPts" val="midR"/>
                      <dgm:param type="endPts" val="midL"/>
                      <dgm:param type="dstNode" val="nodeFirstNode"/>
                    </dgm:alg>
                  </dgm:if>
                  <dgm:else name="Name15">
                    <dgm:alg type="conn">
                      <dgm:param type="connRout" val="longCurve"/>
                      <dgm:param type="begPts" val="midL"/>
                      <dgm:param type="endPts" val="midR"/>
                      <dgm:param type="dstNode" val="nodeFirstNode"/>
                    </dgm:alg>
                  </dgm:else>
                </dgm:choose>
                <dgm:shape xmlns:r="http://schemas.openxmlformats.org/officeDocument/2006/relationships" type="conn" r:blip="" zOrderOff="-2">
                  <dgm:adjLst/>
                </dgm:shape>
                <dgm:presOf axis="self"/>
                <dgm:choose name="Name16">
                  <dgm:if name="Name17" axis="par ch" ptType="doc node" func="cnt" op="equ" val="3">
                    <dgm:constrLst>
                      <dgm:constr type="userA"/>
                      <dgm:constr type="diam" refType="userA" fact="1.01"/>
                      <dgm:constr type="begPad" refType="connDist" fact="-0.2"/>
                      <dgm:constr type="endPad" refType="connDist" fact="0.05"/>
                    </dgm:constrLst>
                  </dgm:if>
                  <dgm:if name="Name18" axis="par ch" ptType="doc node" func="cnt" op="equ" val="4">
                    <dgm:constrLst>
                      <dgm:constr type="userA"/>
                      <dgm:constr type="diam" refType="userA" fact="1.26"/>
                      <dgm:constr type="begPad" refType="connDist" fact="-0.2"/>
                      <dgm:constr type="endPad" refType="connDist" fact="0.05"/>
                    </dgm:constrLst>
                  </dgm:if>
                  <dgm:if name="Name19" axis="par ch" ptType="doc node" func="cnt" op="equ" val="5">
                    <dgm:constrLst>
                      <dgm:constr type="userA"/>
                      <dgm:constr type="diam" refType="userA" fact="1.04"/>
                      <dgm:constr type="begPad" refType="connDist" fact="-0.2"/>
                      <dgm:constr type="endPad" refType="connDist" fact="0.05"/>
                    </dgm:constrLst>
                  </dgm:if>
                  <dgm:if name="Name20" axis="par ch" ptType="doc node" func="cnt" op="equ" val="6">
                    <dgm:constrLst>
                      <dgm:constr type="userA"/>
                      <dgm:constr type="diam" refType="userA" fact="1.1"/>
                      <dgm:constr type="begPad" refType="connDist" fact="-0.2"/>
                      <dgm:constr type="endPad" refType="connDist" fact="0.05"/>
                    </dgm:constrLst>
                  </dgm:if>
                  <dgm:else name="Name21">
                    <dgm:constrLst>
                      <dgm:constr type="userA"/>
                      <dgm:constr type="diam" refType="userA" fact="1.04"/>
                      <dgm:constr type="begPad" refType="connDist" fact="-0.2"/>
                      <dgm:constr type="endPad" refType="connDist" fact="0.05"/>
                    </dgm:constrLst>
                  </dgm:else>
                </dgm:choose>
                <dgm:ruleLst/>
              </dgm:layoutNode>
            </dgm:forEach>
          </dgm:forEach>
          <dgm:forEach name="followingNodesForEach" axis="ch" ptType="node" st="2">
            <dgm:layoutNode name="nodeFollowingNodes">
              <dgm:varLst>
                <dgm:bulletEnabled val="1"/>
              </dgm:varLst>
              <dgm:alg type="tx"/>
              <dgm:shape xmlns:r="http://schemas.openxmlformats.org/officeDocument/2006/relationships" type="roundRect" r:blip="">
                <dgm:adjLst/>
              </dgm:shape>
              <dgm:presOf axis="desOrSelf" ptType="node"/>
              <dgm:constrLst>
                <dgm:constr type="h" refType="w" fact="0.5"/>
                <dgm:constr type="primFontSz" val="65"/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forEach>
        </dgm:layoutNode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 bwMode="auto">
          <a:xfrm>
            <a:off x="2" y="1"/>
            <a:ext cx="2890044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t" anchorCtr="0" compatLnSpc="1">
            <a:prstTxWarp prst="textNoShape">
              <a:avLst/>
            </a:prstTxWarp>
          </a:bodyPr>
          <a:lstStyle>
            <a:lvl1pPr defTabSz="914376">
              <a:defRPr sz="1200">
                <a:latin typeface="Calibri" pitchFamily="34" charset="0"/>
              </a:defRPr>
            </a:lvl1pPr>
          </a:lstStyle>
          <a:p>
            <a:endParaRPr lang="es-ES_tradnl" dirty="0"/>
          </a:p>
        </p:txBody>
      </p:sp>
      <p:sp>
        <p:nvSpPr>
          <p:cNvPr id="3" name="2 Marcador de fecha"/>
          <p:cNvSpPr>
            <a:spLocks noGrp="1"/>
          </p:cNvSpPr>
          <p:nvPr>
            <p:ph type="dt" sz="quarter" idx="1"/>
          </p:nvPr>
        </p:nvSpPr>
        <p:spPr bwMode="auto">
          <a:xfrm>
            <a:off x="3779043" y="1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t" anchorCtr="0" compatLnSpc="1">
            <a:prstTxWarp prst="textNoShape">
              <a:avLst/>
            </a:prstTxWarp>
          </a:bodyPr>
          <a:lstStyle>
            <a:lvl1pPr algn="r" defTabSz="914376">
              <a:defRPr sz="1200">
                <a:latin typeface="Calibri" pitchFamily="34" charset="0"/>
              </a:defRPr>
            </a:lvl1pPr>
          </a:lstStyle>
          <a:p>
            <a:fld id="{98D7AA64-CD60-4297-B775-C2B77FDEECE7}" type="datetimeFigureOut">
              <a:rPr lang="es-ES"/>
              <a:pPr/>
              <a:t>11/07/2013</a:t>
            </a:fld>
            <a:endParaRPr lang="es-ES" dirty="0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2"/>
          </p:nvPr>
        </p:nvSpPr>
        <p:spPr bwMode="auto">
          <a:xfrm>
            <a:off x="2" y="9428614"/>
            <a:ext cx="2890044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b" anchorCtr="0" compatLnSpc="1">
            <a:prstTxWarp prst="textNoShape">
              <a:avLst/>
            </a:prstTxWarp>
          </a:bodyPr>
          <a:lstStyle>
            <a:lvl1pPr defTabSz="914376">
              <a:defRPr sz="1200">
                <a:latin typeface="Calibri" pitchFamily="34" charset="0"/>
              </a:defRPr>
            </a:lvl1pPr>
          </a:lstStyle>
          <a:p>
            <a:endParaRPr lang="es-ES_tradnl" dirty="0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3"/>
          </p:nvPr>
        </p:nvSpPr>
        <p:spPr bwMode="auto">
          <a:xfrm>
            <a:off x="3779043" y="9428614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b" anchorCtr="0" compatLnSpc="1">
            <a:prstTxWarp prst="textNoShape">
              <a:avLst/>
            </a:prstTxWarp>
          </a:bodyPr>
          <a:lstStyle>
            <a:lvl1pPr algn="r" defTabSz="914376">
              <a:defRPr sz="1200">
                <a:latin typeface="Calibri" pitchFamily="34" charset="0"/>
              </a:defRPr>
            </a:lvl1pPr>
          </a:lstStyle>
          <a:p>
            <a:fld id="{498DDA31-DE19-4DCC-B02E-EA104276063A}" type="slidenum">
              <a:rPr lang="es-ES"/>
              <a:pPr/>
              <a:t>‹Nº›</a:t>
            </a:fld>
            <a:endParaRPr lang="es-ES" dirty="0"/>
          </a:p>
        </p:txBody>
      </p:sp>
    </p:spTree>
    <p:extLst>
      <p:ext uri="{BB962C8B-B14F-4D97-AF65-F5344CB8AC3E}">
        <p14:creationId xmlns="" xmlns:p14="http://schemas.microsoft.com/office/powerpoint/2010/main" val="147590618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 bwMode="auto">
          <a:xfrm>
            <a:off x="2" y="1"/>
            <a:ext cx="2890044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t" anchorCtr="0" compatLnSpc="1">
            <a:prstTxWarp prst="textNoShape">
              <a:avLst/>
            </a:prstTxWarp>
          </a:bodyPr>
          <a:lstStyle>
            <a:lvl1pPr defTabSz="914376">
              <a:defRPr sz="1200">
                <a:latin typeface="Calibri" pitchFamily="34" charset="0"/>
              </a:defRPr>
            </a:lvl1pPr>
          </a:lstStyle>
          <a:p>
            <a:endParaRPr lang="es-ES_tradnl" dirty="0"/>
          </a:p>
        </p:txBody>
      </p:sp>
      <p:sp>
        <p:nvSpPr>
          <p:cNvPr id="3" name="2 Marcador de fecha"/>
          <p:cNvSpPr>
            <a:spLocks noGrp="1"/>
          </p:cNvSpPr>
          <p:nvPr>
            <p:ph type="dt" idx="1"/>
          </p:nvPr>
        </p:nvSpPr>
        <p:spPr bwMode="auto">
          <a:xfrm>
            <a:off x="3779043" y="1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t" anchorCtr="0" compatLnSpc="1">
            <a:prstTxWarp prst="textNoShape">
              <a:avLst/>
            </a:prstTxWarp>
          </a:bodyPr>
          <a:lstStyle>
            <a:lvl1pPr algn="r" defTabSz="914376">
              <a:defRPr sz="1200">
                <a:latin typeface="Calibri" pitchFamily="34" charset="0"/>
              </a:defRPr>
            </a:lvl1pPr>
          </a:lstStyle>
          <a:p>
            <a:fld id="{864CF9D8-14B9-475F-BB1F-440ED77C3354}" type="datetimeFigureOut">
              <a:rPr lang="es-ES"/>
              <a:pPr/>
              <a:t>11/07/2013</a:t>
            </a:fld>
            <a:endParaRPr lang="es-ES" dirty="0"/>
          </a:p>
        </p:txBody>
      </p:sp>
      <p:sp>
        <p:nvSpPr>
          <p:cNvPr id="4" name="3 Marcador de imagen de diapositiva"/>
          <p:cNvSpPr>
            <a:spLocks noGrp="1" noRot="1" noChangeAspect="1"/>
          </p:cNvSpPr>
          <p:nvPr>
            <p:ph type="sldImg" idx="2"/>
          </p:nvPr>
        </p:nvSpPr>
        <p:spPr>
          <a:xfrm>
            <a:off x="854075" y="744538"/>
            <a:ext cx="4960938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400" tIns="46200" rIns="92400" bIns="46200" rtlCol="0" anchor="ctr"/>
          <a:lstStyle/>
          <a:p>
            <a:pPr lvl="0"/>
            <a:endParaRPr lang="es-ES" noProof="0" dirty="0"/>
          </a:p>
        </p:txBody>
      </p:sp>
      <p:sp>
        <p:nvSpPr>
          <p:cNvPr id="5" name="4 Marcador de notas"/>
          <p:cNvSpPr>
            <a:spLocks noGrp="1"/>
          </p:cNvSpPr>
          <p:nvPr>
            <p:ph type="body" sz="quarter" idx="3"/>
          </p:nvPr>
        </p:nvSpPr>
        <p:spPr bwMode="auto">
          <a:xfrm>
            <a:off x="667547" y="4714308"/>
            <a:ext cx="5333996" cy="4467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noProof="0" smtClean="0"/>
              <a:t>Haga clic para modificar el estilo de texto del patrón</a:t>
            </a:r>
          </a:p>
          <a:p>
            <a:pPr lvl="1"/>
            <a:r>
              <a:rPr lang="es-ES" noProof="0" smtClean="0"/>
              <a:t>Segundo nivel</a:t>
            </a:r>
          </a:p>
          <a:p>
            <a:pPr lvl="2"/>
            <a:r>
              <a:rPr lang="es-ES" noProof="0" smtClean="0"/>
              <a:t>Tercer nivel</a:t>
            </a:r>
          </a:p>
          <a:p>
            <a:pPr lvl="3"/>
            <a:r>
              <a:rPr lang="es-ES" noProof="0" smtClean="0"/>
              <a:t>Cuarto nivel</a:t>
            </a:r>
          </a:p>
          <a:p>
            <a:pPr lvl="4"/>
            <a:r>
              <a:rPr lang="es-ES" noProof="0" smtClean="0"/>
              <a:t>Quinto nivel</a:t>
            </a:r>
            <a:endParaRPr lang="es-ES" noProof="0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4"/>
          </p:nvPr>
        </p:nvSpPr>
        <p:spPr bwMode="auto">
          <a:xfrm>
            <a:off x="2" y="9428614"/>
            <a:ext cx="2890044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b" anchorCtr="0" compatLnSpc="1">
            <a:prstTxWarp prst="textNoShape">
              <a:avLst/>
            </a:prstTxWarp>
          </a:bodyPr>
          <a:lstStyle>
            <a:lvl1pPr defTabSz="914376">
              <a:defRPr sz="1200">
                <a:latin typeface="Calibri" pitchFamily="34" charset="0"/>
              </a:defRPr>
            </a:lvl1pPr>
          </a:lstStyle>
          <a:p>
            <a:endParaRPr lang="es-ES_tradnl" dirty="0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5"/>
          </p:nvPr>
        </p:nvSpPr>
        <p:spPr bwMode="auto">
          <a:xfrm>
            <a:off x="3779043" y="9428614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30" tIns="45715" rIns="91430" bIns="45715" numCol="1" anchor="b" anchorCtr="0" compatLnSpc="1">
            <a:prstTxWarp prst="textNoShape">
              <a:avLst/>
            </a:prstTxWarp>
          </a:bodyPr>
          <a:lstStyle>
            <a:lvl1pPr algn="r" defTabSz="914376">
              <a:defRPr sz="1200">
                <a:latin typeface="Calibri" pitchFamily="34" charset="0"/>
              </a:defRPr>
            </a:lvl1pPr>
          </a:lstStyle>
          <a:p>
            <a:fld id="{7789A74F-EF0F-419A-97E3-85B6C36272C0}" type="slidenum">
              <a:rPr lang="es-ES"/>
              <a:pPr/>
              <a:t>‹Nº›</a:t>
            </a:fld>
            <a:endParaRPr lang="es-ES" dirty="0"/>
          </a:p>
        </p:txBody>
      </p:sp>
    </p:spTree>
    <p:extLst>
      <p:ext uri="{BB962C8B-B14F-4D97-AF65-F5344CB8AC3E}">
        <p14:creationId xmlns="" xmlns:p14="http://schemas.microsoft.com/office/powerpoint/2010/main" val="2006090477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6627" name="2 Marcador de notas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" dirty="0" smtClean="0"/>
          </a:p>
        </p:txBody>
      </p:sp>
      <p:sp>
        <p:nvSpPr>
          <p:cNvPr id="20483" name="3 Marcador de número de diapositiva"/>
          <p:cNvSpPr>
            <a:spLocks noGrp="1"/>
          </p:cNvSpPr>
          <p:nvPr>
            <p:ph type="sldNum" sz="quarter" idx="5"/>
          </p:nvPr>
        </p:nvSpPr>
        <p:spPr bwMode="auto"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204E6DD3-86D1-44FB-A874-6DC0C349364C}" type="slidenum">
              <a:rPr lang="es-ES" smtClean="0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</a:t>
            </a:fld>
            <a:endParaRPr lang="es-ES" dirty="0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8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15DEC5F7-98CD-4874-94FB-65B901546C55}" type="slidenum">
              <a:rPr lang="es-ES">
                <a:latin typeface="Arial" charset="0"/>
              </a:rPr>
              <a:pPr/>
              <a:t>2</a:t>
            </a:fld>
            <a:endParaRPr lang="es-ES" dirty="0">
              <a:latin typeface="Arial" charset="0"/>
            </a:endParaRPr>
          </a:p>
        </p:txBody>
      </p:sp>
      <p:sp>
        <p:nvSpPr>
          <p:cNvPr id="122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850900" y="746125"/>
            <a:ext cx="4965700" cy="3724275"/>
          </a:xfr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22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67547" y="4717531"/>
            <a:ext cx="5333996" cy="4462876"/>
          </a:xfrm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s-ES_tradnl" dirty="0" smtClean="0">
              <a:latin typeface="Arial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1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0242" name="2 Marcador de notas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endParaRPr lang="es-ES_tradnl" dirty="0" smtClean="0"/>
          </a:p>
        </p:txBody>
      </p:sp>
      <p:sp>
        <p:nvSpPr>
          <p:cNvPr id="20483" name="3 Marcador de número de diapositiva"/>
          <p:cNvSpPr txBox="1">
            <a:spLocks noGrp="1"/>
          </p:cNvSpPr>
          <p:nvPr/>
        </p:nvSpPr>
        <p:spPr bwMode="auto">
          <a:xfrm>
            <a:off x="3779043" y="9428614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30" tIns="45715" rIns="91430" bIns="45715" anchor="b"/>
          <a:lstStyle/>
          <a:p>
            <a:pPr algn="r" defTabSz="914376"/>
            <a:fld id="{E563E0D9-04E2-4BED-AB2E-B4FAFBCFFEBA}" type="slidenum">
              <a:rPr lang="es-ES" sz="1200">
                <a:latin typeface="Calibri" pitchFamily="34" charset="0"/>
              </a:rPr>
              <a:pPr algn="r" defTabSz="914376"/>
              <a:t>3</a:t>
            </a:fld>
            <a:endParaRPr lang="es-ES" sz="1200" dirty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 que a su vez es responsable de seguridad de una empresa grande</a:t>
            </a:r>
          </a:p>
          <a:p>
            <a:endParaRPr lang="es-ES" baseline="0" dirty="0" smtClean="0"/>
          </a:p>
          <a:p>
            <a:r>
              <a:rPr lang="es-ES" baseline="0" dirty="0" smtClean="0"/>
              <a:t>Un día nos llama el jefe supremo y nos dice que quiero llevar todo a la nube y que tenemos lo que queda de año para llevarlo.</a:t>
            </a:r>
          </a:p>
          <a:p>
            <a:r>
              <a:rPr lang="es-ES" baseline="0" dirty="0" smtClean="0"/>
              <a:t>De primeras pensamos que marrón nos ha caido, luego pensamos y esto ¿porque?</a:t>
            </a:r>
          </a:p>
          <a:p>
            <a:r>
              <a:rPr lang="es-ES" baseline="0" dirty="0" smtClean="0"/>
              <a:t>Empezamos a lanzar conjeturas</a:t>
            </a:r>
          </a:p>
          <a:p>
            <a:pPr>
              <a:buFontTx/>
              <a:buChar char="-"/>
            </a:pPr>
            <a:r>
              <a:rPr lang="es-ES" baseline="0" dirty="0" smtClean="0"/>
              <a:t>¿Será que lo han comentado en algun foro empresarial?</a:t>
            </a:r>
          </a:p>
          <a:p>
            <a:pPr>
              <a:buFontTx/>
              <a:buChar char="-"/>
            </a:pPr>
            <a:r>
              <a:rPr lang="es-ES" baseline="0" dirty="0" smtClean="0"/>
              <a:t>¿Será que se ha leido la pcworld de hace un par de años en el dentista?</a:t>
            </a:r>
          </a:p>
          <a:p>
            <a:pPr>
              <a:buFontTx/>
              <a:buChar char="-"/>
            </a:pPr>
            <a:r>
              <a:rPr lang="es-ES" baseline="0" dirty="0" smtClean="0"/>
              <a:t>¿Será que es trending topic?</a:t>
            </a:r>
          </a:p>
          <a:p>
            <a:pPr>
              <a:buFontTx/>
              <a:buChar char="-"/>
            </a:pPr>
            <a:r>
              <a:rPr lang="es-ES" baseline="0" dirty="0" smtClean="0"/>
              <a:t>¿Será que </a:t>
            </a:r>
            <a:r>
              <a:rPr lang="es-ES" baseline="0" dirty="0" err="1" smtClean="0"/>
              <a:t>que</a:t>
            </a:r>
            <a:r>
              <a:rPr lang="es-ES" baseline="0" dirty="0" smtClean="0"/>
              <a:t> se ha puesto </a:t>
            </a:r>
            <a:r>
              <a:rPr lang="es-ES" baseline="0" dirty="0" err="1" smtClean="0"/>
              <a:t>dropbox</a:t>
            </a:r>
            <a:endParaRPr lang="es-ES" baseline="0" dirty="0" smtClean="0"/>
          </a:p>
          <a:p>
            <a:pPr>
              <a:buFontTx/>
              <a:buNone/>
            </a:pPr>
            <a:endParaRPr lang="es-ES" baseline="0" dirty="0" smtClean="0"/>
          </a:p>
          <a:p>
            <a:pPr>
              <a:buFontTx/>
              <a:buNone/>
            </a:pPr>
            <a:r>
              <a:rPr lang="es-ES" baseline="0" dirty="0" smtClean="0"/>
              <a:t>Al final se lo pregunta sutilmente y como no, es cosa de </a:t>
            </a:r>
            <a:r>
              <a:rPr lang="es-ES" baseline="0" dirty="0" err="1" smtClean="0"/>
              <a:t>apple</a:t>
            </a:r>
            <a:r>
              <a:rPr lang="es-ES" baseline="0" dirty="0" smtClean="0"/>
              <a:t>.</a:t>
            </a:r>
          </a:p>
          <a:p>
            <a:pPr>
              <a:buFontTx/>
              <a:buNone/>
            </a:pPr>
            <a:endParaRPr lang="es-ES" baseline="0" dirty="0" smtClean="0"/>
          </a:p>
          <a:p>
            <a:r>
              <a:rPr lang="es-ES" baseline="0" dirty="0" smtClean="0"/>
              <a:t>- A </a:t>
            </a:r>
            <a:r>
              <a:rPr lang="es-ES" baseline="0" dirty="0" err="1" smtClean="0"/>
              <a:t>Gomez</a:t>
            </a:r>
            <a:r>
              <a:rPr lang="es-ES" baseline="0" dirty="0" smtClean="0"/>
              <a:t> y que no se te olvide que preocúpate de que sea seguro.</a:t>
            </a:r>
          </a:p>
          <a:p>
            <a:endParaRPr lang="es-ES" baseline="0" dirty="0" smtClean="0"/>
          </a:p>
          <a:p>
            <a:endParaRPr lang="es-ES" baseline="0" dirty="0" smtClean="0"/>
          </a:p>
          <a:p>
            <a:endParaRPr lang="es-ES" baseline="0" dirty="0" smtClean="0"/>
          </a:p>
          <a:p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4</a:t>
            </a:fld>
            <a:endParaRPr lang="es-E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Nos vamos haciendo una</a:t>
            </a:r>
            <a:r>
              <a:rPr lang="es-ES" baseline="0" dirty="0" smtClean="0"/>
              <a:t> idea de por donde van los tiros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5</a:t>
            </a:fld>
            <a:endParaRPr lang="es-E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6</a:t>
            </a:fld>
            <a:endParaRPr lang="es-E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7</a:t>
            </a:fld>
            <a:endParaRPr lang="es-ES" dirty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8</a:t>
            </a:fld>
            <a:endParaRPr lang="es-ES" dirty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9</a:t>
            </a:fld>
            <a:endParaRPr lang="es-ES" dirty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10</a:t>
            </a:fld>
            <a:endParaRPr lang="es-ES" dirty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11</a:t>
            </a:fld>
            <a:endParaRPr lang="es-ES" dirty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12</a:t>
            </a:fld>
            <a:endParaRPr lang="es-ES" dirty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1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0242" name="2 Marcador de notas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endParaRPr lang="es-ES_tradnl" dirty="0" smtClean="0"/>
          </a:p>
        </p:txBody>
      </p:sp>
      <p:sp>
        <p:nvSpPr>
          <p:cNvPr id="20483" name="3 Marcador de número de diapositiva"/>
          <p:cNvSpPr txBox="1">
            <a:spLocks noGrp="1"/>
          </p:cNvSpPr>
          <p:nvPr/>
        </p:nvSpPr>
        <p:spPr bwMode="auto">
          <a:xfrm>
            <a:off x="3779043" y="9428614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30" tIns="45715" rIns="91430" bIns="45715" anchor="b"/>
          <a:lstStyle/>
          <a:p>
            <a:pPr algn="r" defTabSz="914376"/>
            <a:fld id="{E563E0D9-04E2-4BED-AB2E-B4FAFBCFFEBA}" type="slidenum">
              <a:rPr lang="es-ES" sz="1200">
                <a:latin typeface="Calibri" pitchFamily="34" charset="0"/>
              </a:rPr>
              <a:pPr algn="r" defTabSz="914376"/>
              <a:t>13</a:t>
            </a:fld>
            <a:endParaRPr lang="es-ES" sz="1200" dirty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14</a:t>
            </a:fld>
            <a:endParaRPr lang="es-ES" dirty="0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15</a:t>
            </a:fld>
            <a:endParaRPr lang="es-ES" dirty="0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Los </a:t>
            </a:r>
            <a:r>
              <a:rPr lang="es-ES" dirty="0" err="1" smtClean="0"/>
              <a:t>procedimienyos</a:t>
            </a:r>
            <a:r>
              <a:rPr lang="es-ES" dirty="0" smtClean="0"/>
              <a:t> van a cambiar</a:t>
            </a:r>
            <a:r>
              <a:rPr lang="es-ES" baseline="0" dirty="0" smtClean="0"/>
              <a:t> por ejemplo copias de respaldo, paso a </a:t>
            </a:r>
            <a:r>
              <a:rPr lang="es-ES" baseline="0" dirty="0" err="1" smtClean="0"/>
              <a:t>produccion</a:t>
            </a:r>
            <a:endParaRPr lang="es-ES" baseline="0" dirty="0" smtClean="0"/>
          </a:p>
          <a:p>
            <a:endParaRPr lang="es-ES" baseline="0" dirty="0" smtClean="0"/>
          </a:p>
          <a:p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16</a:t>
            </a:fld>
            <a:endParaRPr lang="es-ES" dirty="0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17</a:t>
            </a:fld>
            <a:endParaRPr lang="es-ES" dirty="0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En</a:t>
            </a:r>
            <a:r>
              <a:rPr lang="es-ES" baseline="0" dirty="0" smtClean="0"/>
              <a:t> mi organización hay una clasificación de la información, (pública, confidencial, </a:t>
            </a:r>
            <a:r>
              <a:rPr lang="es-ES" baseline="0" dirty="0" err="1" smtClean="0"/>
              <a:t>restriginda</a:t>
            </a:r>
            <a:r>
              <a:rPr lang="es-ES" baseline="0" dirty="0" smtClean="0"/>
              <a:t>), y tengo procedimientos asociados a esta información, que contempla  aspectos como su almacenamientos, gestión, retención, borrado.</a:t>
            </a:r>
          </a:p>
          <a:p>
            <a:endParaRPr lang="es-ES" baseline="0" dirty="0" smtClean="0"/>
          </a:p>
          <a:p>
            <a:r>
              <a:rPr lang="es-ES" baseline="0" dirty="0" smtClean="0"/>
              <a:t>Y dado que la información esta en la nube, </a:t>
            </a:r>
            <a:r>
              <a:rPr lang="es-ES" baseline="0" dirty="0" err="1" smtClean="0"/>
              <a:t>quiza</a:t>
            </a:r>
            <a:r>
              <a:rPr lang="es-ES" baseline="0" dirty="0" smtClean="0"/>
              <a:t> seria conveniente tener alguna copia en local de la información… por si acaso</a:t>
            </a:r>
          </a:p>
          <a:p>
            <a:endParaRPr lang="es-ES" baseline="0" dirty="0" smtClean="0"/>
          </a:p>
          <a:p>
            <a:endParaRPr lang="es-ES" baseline="0" dirty="0" smtClean="0"/>
          </a:p>
          <a:p>
            <a:r>
              <a:rPr lang="es-ES" baseline="0" dirty="0" smtClean="0"/>
              <a:t>Sin embargo el CPD tiene a su vez estos procedimientos y esta alineado con lo </a:t>
            </a:r>
            <a:r>
              <a:rPr lang="es-ES" baseline="0" dirty="0" err="1" smtClean="0"/>
              <a:t>mio</a:t>
            </a:r>
            <a:r>
              <a:rPr lang="es-ES" baseline="0" dirty="0" smtClean="0"/>
              <a:t>. Y con entornos </a:t>
            </a:r>
            <a:r>
              <a:rPr lang="es-ES" baseline="0" dirty="0" err="1" smtClean="0"/>
              <a:t>Saas</a:t>
            </a:r>
            <a:r>
              <a:rPr lang="es-ES" baseline="0" dirty="0" smtClean="0"/>
              <a:t>, como se garantiza la seguridad de mi información y el borrado de la discrecional de la misma (si </a:t>
            </a:r>
            <a:r>
              <a:rPr lang="es-ES" baseline="0" dirty="0" err="1" smtClean="0"/>
              <a:t>estna</a:t>
            </a:r>
            <a:r>
              <a:rPr lang="es-ES" baseline="0" dirty="0" smtClean="0"/>
              <a:t> corriendo en los mismo servidores)</a:t>
            </a:r>
          </a:p>
          <a:p>
            <a:endParaRPr lang="es-ES" baseline="0" dirty="0" smtClean="0"/>
          </a:p>
          <a:p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18</a:t>
            </a:fld>
            <a:endParaRPr lang="es-ES" dirty="0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19</a:t>
            </a:fld>
            <a:endParaRPr lang="es-ES" dirty="0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20</a:t>
            </a:fld>
            <a:endParaRPr lang="es-ES" dirty="0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La </a:t>
            </a:r>
            <a:r>
              <a:rPr lang="es-ES" dirty="0" err="1" smtClean="0"/>
              <a:t>poliítica</a:t>
            </a:r>
            <a:r>
              <a:rPr lang="es-ES" dirty="0" smtClean="0"/>
              <a:t> de copias de seguridad de </a:t>
            </a:r>
            <a:r>
              <a:rPr lang="es-ES" dirty="0" err="1" smtClean="0"/>
              <a:t>google</a:t>
            </a:r>
            <a:r>
              <a:rPr lang="es-ES" baseline="0" dirty="0" smtClean="0"/>
              <a:t> no realiza copias de seguridad.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21</a:t>
            </a:fld>
            <a:endParaRPr lang="es-ES" dirty="0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22</a:t>
            </a:fld>
            <a:endParaRPr lang="es-ES" dirty="0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23</a:t>
            </a:fld>
            <a:endParaRPr lang="es-ES" dirty="0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24</a:t>
            </a:fld>
            <a:endParaRPr lang="es-ES" dirty="0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25</a:t>
            </a:fld>
            <a:endParaRPr lang="es-ES" dirty="0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26</a:t>
            </a:fld>
            <a:endParaRPr lang="es-ES" dirty="0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27</a:t>
            </a:fld>
            <a:endParaRPr lang="es-ES" dirty="0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28</a:t>
            </a:fld>
            <a:endParaRPr lang="es-ES" dirty="0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29</a:t>
            </a:fld>
            <a:endParaRPr lang="es-ES" dirty="0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1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0242" name="2 Marcador de notas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endParaRPr lang="es-ES_tradnl" dirty="0" smtClean="0"/>
          </a:p>
        </p:txBody>
      </p:sp>
      <p:sp>
        <p:nvSpPr>
          <p:cNvPr id="20483" name="3 Marcador de número de diapositiva"/>
          <p:cNvSpPr txBox="1">
            <a:spLocks noGrp="1"/>
          </p:cNvSpPr>
          <p:nvPr/>
        </p:nvSpPr>
        <p:spPr bwMode="auto">
          <a:xfrm>
            <a:off x="3779043" y="9428614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30" tIns="45715" rIns="91430" bIns="45715" anchor="b"/>
          <a:lstStyle/>
          <a:p>
            <a:pPr algn="r" defTabSz="914376"/>
            <a:fld id="{E563E0D9-04E2-4BED-AB2E-B4FAFBCFFEBA}" type="slidenum">
              <a:rPr lang="es-ES" sz="1200">
                <a:latin typeface="Calibri" pitchFamily="34" charset="0"/>
              </a:rPr>
              <a:pPr algn="r" defTabSz="914376"/>
              <a:t>30</a:t>
            </a:fld>
            <a:endParaRPr lang="es-ES" sz="1200" dirty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31</a:t>
            </a:fld>
            <a:endParaRPr lang="es-ES" dirty="0"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Test de </a:t>
            </a:r>
            <a:r>
              <a:rPr lang="es-ES" dirty="0" err="1" smtClean="0"/>
              <a:t>intrusion</a:t>
            </a:r>
            <a:r>
              <a:rPr lang="es-ES" dirty="0" smtClean="0"/>
              <a:t> no permitidos</a:t>
            </a:r>
            <a:endParaRPr lang="es-ES" dirty="0"/>
          </a:p>
          <a:p>
            <a:r>
              <a:rPr lang="es-ES" dirty="0" smtClean="0"/>
              <a:t>Acceso a los </a:t>
            </a:r>
            <a:r>
              <a:rPr lang="es-ES" dirty="0" err="1" smtClean="0"/>
              <a:t>logs</a:t>
            </a:r>
            <a:r>
              <a:rPr lang="es-ES" dirty="0" smtClean="0"/>
              <a:t> limitados</a:t>
            </a:r>
          </a:p>
          <a:p>
            <a:r>
              <a:rPr lang="es-ES" dirty="0" smtClean="0"/>
              <a:t>No servicio forense</a:t>
            </a:r>
          </a:p>
          <a:p>
            <a:r>
              <a:rPr lang="es-ES" dirty="0" smtClean="0"/>
              <a:t>No </a:t>
            </a:r>
            <a:r>
              <a:rPr lang="es-ES" dirty="0" err="1" smtClean="0"/>
              <a:t>informacion</a:t>
            </a:r>
            <a:r>
              <a:rPr lang="es-ES" dirty="0" smtClean="0"/>
              <a:t> de la ubicación de la </a:t>
            </a:r>
            <a:r>
              <a:rPr lang="es-ES" dirty="0" err="1" smtClean="0"/>
              <a:t>informacion</a:t>
            </a:r>
            <a:endParaRPr lang="es-ES" dirty="0" smtClean="0"/>
          </a:p>
          <a:p>
            <a:r>
              <a:rPr lang="es-ES" dirty="0" err="1" smtClean="0"/>
              <a:t>Subcontratacion</a:t>
            </a:r>
            <a:r>
              <a:rPr lang="es-ES" baseline="0" dirty="0" smtClean="0"/>
              <a:t> de subcontratación.</a:t>
            </a:r>
            <a:endParaRPr lang="es-ES" dirty="0"/>
          </a:p>
          <a:p>
            <a:endParaRPr lang="es-ES" dirty="0" smtClean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32</a:t>
            </a:fld>
            <a:endParaRPr lang="es-ES" dirty="0"/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33</a:t>
            </a:fld>
            <a:endParaRPr lang="es-ES" dirty="0"/>
          </a:p>
        </p:txBody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34</a:t>
            </a:fld>
            <a:endParaRPr lang="es-ES" dirty="0"/>
          </a:p>
        </p:txBody>
      </p:sp>
    </p:spTree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35</a:t>
            </a:fld>
            <a:endParaRPr lang="es-ES" dirty="0"/>
          </a:p>
        </p:txBody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36</a:t>
            </a:fld>
            <a:endParaRPr lang="es-ES" dirty="0"/>
          </a:p>
        </p:txBody>
      </p:sp>
    </p:spTree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1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0242" name="2 Marcador de notas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endParaRPr lang="es-ES_tradnl" dirty="0" smtClean="0"/>
          </a:p>
        </p:txBody>
      </p:sp>
      <p:sp>
        <p:nvSpPr>
          <p:cNvPr id="20483" name="3 Marcador de número de diapositiva"/>
          <p:cNvSpPr txBox="1">
            <a:spLocks noGrp="1"/>
          </p:cNvSpPr>
          <p:nvPr/>
        </p:nvSpPr>
        <p:spPr bwMode="auto">
          <a:xfrm>
            <a:off x="3779043" y="9428614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30" tIns="45715" rIns="91430" bIns="45715" anchor="b"/>
          <a:lstStyle/>
          <a:p>
            <a:pPr algn="r" defTabSz="914376"/>
            <a:fld id="{E563E0D9-04E2-4BED-AB2E-B4FAFBCFFEBA}" type="slidenum">
              <a:rPr lang="es-ES" sz="1200">
                <a:latin typeface="Calibri" pitchFamily="34" charset="0"/>
              </a:rPr>
              <a:pPr algn="r" defTabSz="914376"/>
              <a:t>37</a:t>
            </a:fld>
            <a:endParaRPr lang="es-ES" sz="1200" dirty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s-ES" dirty="0" smtClean="0"/>
              <a:t>Vamos</a:t>
            </a:r>
            <a:r>
              <a:rPr lang="es-ES" baseline="0" dirty="0" smtClean="0"/>
              <a:t> a ponernos en la piel de un director de sistemas.</a:t>
            </a:r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789A74F-EF0F-419A-97E3-85B6C36272C0}" type="slidenum">
              <a:rPr lang="es-ES" smtClean="0"/>
              <a:pPr/>
              <a:t>38</a:t>
            </a:fld>
            <a:endParaRPr lang="es-ES" dirty="0"/>
          </a:p>
        </p:txBody>
      </p:sp>
    </p:spTree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1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0242" name="2 Marcador de notas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endParaRPr lang="es-ES_tradnl" dirty="0" smtClean="0"/>
          </a:p>
        </p:txBody>
      </p:sp>
      <p:sp>
        <p:nvSpPr>
          <p:cNvPr id="20483" name="3 Marcador de número de diapositiva"/>
          <p:cNvSpPr txBox="1">
            <a:spLocks noGrp="1"/>
          </p:cNvSpPr>
          <p:nvPr/>
        </p:nvSpPr>
        <p:spPr bwMode="auto">
          <a:xfrm>
            <a:off x="3779043" y="9428614"/>
            <a:ext cx="2888452" cy="49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30" tIns="45715" rIns="91430" bIns="45715" anchor="b"/>
          <a:lstStyle/>
          <a:p>
            <a:pPr algn="r" defTabSz="914376"/>
            <a:fld id="{E563E0D9-04E2-4BED-AB2E-B4FAFBCFFEBA}" type="slidenum">
              <a:rPr lang="es-ES" sz="1200">
                <a:latin typeface="Calibri" pitchFamily="34" charset="0"/>
              </a:rPr>
              <a:pPr algn="r" defTabSz="914376"/>
              <a:t>39</a:t>
            </a:fld>
            <a:endParaRPr lang="es-ES" sz="1200" dirty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1987" name="2 Marcador de notas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_tradnl" dirty="0" smtClean="0"/>
          </a:p>
        </p:txBody>
      </p:sp>
      <p:sp>
        <p:nvSpPr>
          <p:cNvPr id="41988" name="3 Marcador de número de diapositiva"/>
          <p:cNvSpPr txBox="1">
            <a:spLocks noGrp="1"/>
          </p:cNvSpPr>
          <p:nvPr/>
        </p:nvSpPr>
        <p:spPr bwMode="auto">
          <a:xfrm>
            <a:off x="3778250" y="9428163"/>
            <a:ext cx="2889250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30" tIns="45715" rIns="91430" bIns="45715" anchor="b"/>
          <a:lstStyle/>
          <a:p>
            <a:pPr algn="r" defTabSz="912813"/>
            <a:fld id="{7818B9FF-78A6-44E8-A27F-0CF349D7103B}" type="slidenum">
              <a:rPr lang="es-ES" sz="1200">
                <a:latin typeface="Calibri" pitchFamily="34" charset="0"/>
              </a:rPr>
              <a:pPr algn="r" defTabSz="912813"/>
              <a:t>42</a:t>
            </a:fld>
            <a:endParaRPr lang="es-ES" sz="1200" dirty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1 Marcador de imagen de diapositiva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3011" name="2 Marcador de notas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s-ES" dirty="0" smtClean="0"/>
          </a:p>
        </p:txBody>
      </p:sp>
      <p:sp>
        <p:nvSpPr>
          <p:cNvPr id="377859" name="3 Marcador de número de diapositiva"/>
          <p:cNvSpPr>
            <a:spLocks noGrp="1"/>
          </p:cNvSpPr>
          <p:nvPr>
            <p:ph type="sldNum" sz="quarter" idx="5"/>
          </p:nvPr>
        </p:nvSpPr>
        <p:spPr bwMode="auto"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60D3F4A7-FC6A-4F34-BAE3-2BEDDAE904F2}" type="slidenum">
              <a:rPr lang="es-ES" smtClean="0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43</a:t>
            </a:fld>
            <a:endParaRPr lang="es-ES" dirty="0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4" descr="TRANSICION.jpg"/>
          <p:cNvPicPr>
            <a:picLocks noChangeAspect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0"/>
            <a:ext cx="8936038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143372" y="4071942"/>
            <a:ext cx="4700566" cy="1219199"/>
          </a:xfrm>
        </p:spPr>
        <p:txBody>
          <a:bodyPr>
            <a:normAutofit/>
          </a:bodyPr>
          <a:lstStyle>
            <a:lvl1pPr algn="l">
              <a:defRPr sz="2400" b="1" cap="all">
                <a:latin typeface="Arial Black" pitchFamily="34" charset="0"/>
              </a:defRPr>
            </a:lvl1pPr>
          </a:lstStyle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157682" y="5572140"/>
            <a:ext cx="4986318" cy="1093791"/>
          </a:xfrm>
          <a:noFill/>
        </p:spPr>
        <p:txBody>
          <a:bodyPr anchor="ctr">
            <a:normAutofit/>
          </a:bodyPr>
          <a:lstStyle>
            <a:lvl1pPr marL="0" indent="0">
              <a:buNone/>
              <a:defRPr sz="2800" i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c:\users\jose\documents\mi correo\attach\GRUPO S2.jpg"/>
          <p:cNvPicPr>
            <a:picLocks noChangeAspect="1" noChangeArrowheads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67625" y="6016625"/>
            <a:ext cx="1047750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4 Forma libre"/>
          <p:cNvSpPr/>
          <p:nvPr userDrawn="1"/>
        </p:nvSpPr>
        <p:spPr>
          <a:xfrm>
            <a:off x="0" y="6143625"/>
            <a:ext cx="9144000" cy="714375"/>
          </a:xfrm>
          <a:custGeom>
            <a:avLst/>
            <a:gdLst>
              <a:gd name="connsiteX0" fmla="*/ 0 w 9144000"/>
              <a:gd name="connsiteY0" fmla="*/ 441512 h 965947"/>
              <a:gd name="connsiteX1" fmla="*/ 524435 w 9144000"/>
              <a:gd name="connsiteY1" fmla="*/ 239806 h 965947"/>
              <a:gd name="connsiteX2" fmla="*/ 1371600 w 9144000"/>
              <a:gd name="connsiteY2" fmla="*/ 64995 h 965947"/>
              <a:gd name="connsiteX3" fmla="*/ 2743200 w 9144000"/>
              <a:gd name="connsiteY3" fmla="*/ 11206 h 965947"/>
              <a:gd name="connsiteX4" fmla="*/ 4518212 w 9144000"/>
              <a:gd name="connsiteY4" fmla="*/ 132230 h 965947"/>
              <a:gd name="connsiteX5" fmla="*/ 6091518 w 9144000"/>
              <a:gd name="connsiteY5" fmla="*/ 360830 h 965947"/>
              <a:gd name="connsiteX6" fmla="*/ 7624482 w 9144000"/>
              <a:gd name="connsiteY6" fmla="*/ 629771 h 965947"/>
              <a:gd name="connsiteX7" fmla="*/ 9144000 w 9144000"/>
              <a:gd name="connsiteY7" fmla="*/ 965947 h 9659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9144000" h="965947">
                <a:moveTo>
                  <a:pt x="0" y="441512"/>
                </a:moveTo>
                <a:cubicBezTo>
                  <a:pt x="147917" y="372035"/>
                  <a:pt x="295835" y="302559"/>
                  <a:pt x="524435" y="239806"/>
                </a:cubicBezTo>
                <a:cubicBezTo>
                  <a:pt x="753035" y="177053"/>
                  <a:pt x="1001806" y="103095"/>
                  <a:pt x="1371600" y="64995"/>
                </a:cubicBezTo>
                <a:cubicBezTo>
                  <a:pt x="1741394" y="26895"/>
                  <a:pt x="2218765" y="0"/>
                  <a:pt x="2743200" y="11206"/>
                </a:cubicBezTo>
                <a:cubicBezTo>
                  <a:pt x="3267635" y="22412"/>
                  <a:pt x="3960159" y="73959"/>
                  <a:pt x="4518212" y="132230"/>
                </a:cubicBezTo>
                <a:cubicBezTo>
                  <a:pt x="5076265" y="190501"/>
                  <a:pt x="5573806" y="277907"/>
                  <a:pt x="6091518" y="360830"/>
                </a:cubicBezTo>
                <a:cubicBezTo>
                  <a:pt x="6609230" y="443753"/>
                  <a:pt x="7115735" y="528918"/>
                  <a:pt x="7624482" y="629771"/>
                </a:cubicBezTo>
                <a:cubicBezTo>
                  <a:pt x="8133229" y="730624"/>
                  <a:pt x="8890747" y="907676"/>
                  <a:pt x="9144000" y="965947"/>
                </a:cubicBezTo>
              </a:path>
            </a:pathLst>
          </a:custGeom>
          <a:ln>
            <a:solidFill>
              <a:srgbClr val="0079A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s-ES" sz="1800" dirty="0"/>
          </a:p>
        </p:txBody>
      </p:sp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r">
              <a:defRPr/>
            </a:lvl1pPr>
          </a:lstStyle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>
            <a:lvl1pPr>
              <a:defRPr sz="2000">
                <a:latin typeface="Arial" pitchFamily="34" charset="0"/>
                <a:cs typeface="Arial" pitchFamily="34" charset="0"/>
              </a:defRPr>
            </a:lvl1pPr>
            <a:lvl2pPr>
              <a:defRPr sz="2000">
                <a:latin typeface="Arial" pitchFamily="34" charset="0"/>
                <a:cs typeface="Arial" pitchFamily="34" charset="0"/>
              </a:defRPr>
            </a:lvl2pPr>
            <a:lvl3pPr>
              <a:defRPr sz="1800">
                <a:latin typeface="Arial" pitchFamily="34" charset="0"/>
                <a:cs typeface="Arial" pitchFamily="34" charset="0"/>
              </a:defRPr>
            </a:lvl3pPr>
            <a:lvl4pPr>
              <a:defRPr sz="1600">
                <a:latin typeface="Arial" pitchFamily="34" charset="0"/>
                <a:cs typeface="Arial" pitchFamily="34" charset="0"/>
              </a:defRPr>
            </a:lvl4pPr>
            <a:lvl5pPr>
              <a:defRPr sz="1600">
                <a:latin typeface="Arial" pitchFamily="34" charset="0"/>
                <a:cs typeface="Arial" pitchFamily="34" charset="0"/>
              </a:defRPr>
            </a:lvl5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s-ES" dirty="0"/>
          </a:p>
        </p:txBody>
      </p:sp>
      <p:sp>
        <p:nvSpPr>
          <p:cNvPr id="6" name="3 Marcador de fecha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fontAlgn="auto">
              <a:spcBef>
                <a:spcPts val="0"/>
              </a:spcBef>
              <a:spcAft>
                <a:spcPts val="0"/>
              </a:spcAft>
              <a:buSzTx/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s-ES" dirty="0"/>
          </a:p>
        </p:txBody>
      </p:sp>
      <p:sp>
        <p:nvSpPr>
          <p:cNvPr id="7" name="5 Marcador de número de diapositiva"/>
          <p:cNvSpPr>
            <a:spLocks noGrp="1"/>
          </p:cNvSpPr>
          <p:nvPr>
            <p:ph type="sldNum" sz="quarter" idx="11"/>
          </p:nvPr>
        </p:nvSpPr>
        <p:spPr>
          <a:xfrm>
            <a:off x="2214563" y="6356350"/>
            <a:ext cx="2133600" cy="365125"/>
          </a:xfrm>
        </p:spPr>
        <p:txBody>
          <a:bodyPr/>
          <a:lstStyle>
            <a:lvl1pPr>
              <a:defRPr>
                <a:latin typeface="+mn-lt"/>
                <a:cs typeface="+mn-cs"/>
              </a:defRPr>
            </a:lvl1pPr>
          </a:lstStyle>
          <a:p>
            <a:pPr>
              <a:defRPr/>
            </a:pPr>
            <a:fld id="{8DFE6626-344A-4E98-9254-1DD257A36250}" type="slidenum">
              <a:rPr lang="es-ES"/>
              <a:pPr>
                <a:defRPr/>
              </a:pPr>
              <a:t>‹Nº›</a:t>
            </a:fld>
            <a:endParaRPr lang="es-E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2b"/>
          <p:cNvPicPr>
            <a:picLocks noChangeAspect="1" noChangeArrowheads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1412875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428728" y="274638"/>
            <a:ext cx="7258072" cy="654032"/>
          </a:xfrm>
        </p:spPr>
        <p:txBody>
          <a:bodyPr>
            <a:normAutofit/>
          </a:bodyPr>
          <a:lstStyle>
            <a:lvl1pPr>
              <a:defRPr sz="1800"/>
            </a:lvl1pPr>
          </a:lstStyle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1428728" y="1071546"/>
            <a:ext cx="7258072" cy="5143536"/>
          </a:xfrm>
        </p:spPr>
        <p:txBody>
          <a:bodyPr>
            <a:normAutofit/>
          </a:bodyPr>
          <a:lstStyle>
            <a:lvl1pPr>
              <a:defRPr sz="1800">
                <a:latin typeface="Arial" pitchFamily="34" charset="0"/>
                <a:cs typeface="Arial" pitchFamily="34" charset="0"/>
              </a:defRPr>
            </a:lvl1pPr>
            <a:lvl2pPr>
              <a:defRPr sz="1800">
                <a:latin typeface="Arial" pitchFamily="34" charset="0"/>
                <a:cs typeface="Arial" pitchFamily="34" charset="0"/>
              </a:defRPr>
            </a:lvl2pPr>
            <a:lvl3pPr>
              <a:defRPr sz="1600">
                <a:latin typeface="Arial" pitchFamily="34" charset="0"/>
                <a:cs typeface="Arial" pitchFamily="34" charset="0"/>
              </a:defRPr>
            </a:lvl3pPr>
            <a:lvl4pPr>
              <a:defRPr sz="1400">
                <a:latin typeface="Arial" pitchFamily="34" charset="0"/>
                <a:cs typeface="Arial" pitchFamily="34" charset="0"/>
              </a:defRPr>
            </a:lvl4pPr>
            <a:lvl5pPr>
              <a:defRPr sz="1400">
                <a:latin typeface="Arial" pitchFamily="34" charset="0"/>
                <a:cs typeface="Arial" pitchFamily="34" charset="0"/>
              </a:defRPr>
            </a:lvl5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s-ES" dirty="0"/>
          </a:p>
        </p:txBody>
      </p:sp>
      <p:sp>
        <p:nvSpPr>
          <p:cNvPr id="5" name="5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>
                <a:latin typeface="+mn-lt"/>
                <a:cs typeface="Arial" pitchFamily="34" charset="0"/>
              </a:defRPr>
            </a:lvl1pPr>
          </a:lstStyle>
          <a:p>
            <a:pPr>
              <a:defRPr/>
            </a:pPr>
            <a:fld id="{3227C08F-781E-4BE1-9D5F-55B358EA2A13}" type="slidenum">
              <a:rPr lang="es-ES"/>
              <a:pPr>
                <a:defRPr/>
              </a:pPr>
              <a:t>‹Nº›</a:t>
            </a:fld>
            <a:endParaRPr lang="es-E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4" descr="PORTADA.jpg"/>
          <p:cNvPicPr>
            <a:picLocks noChangeAspect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92113"/>
            <a:ext cx="9144000" cy="6465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4572000" y="3857628"/>
            <a:ext cx="4314828" cy="1714512"/>
          </a:xfrm>
        </p:spPr>
        <p:txBody>
          <a:bodyPr>
            <a:noAutofit/>
          </a:bodyPr>
          <a:lstStyle>
            <a:lvl1pPr>
              <a:defRPr sz="3200" b="1">
                <a:latin typeface="DIN-Regular"/>
              </a:defRPr>
            </a:lvl1pPr>
          </a:lstStyle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4572000" y="5715016"/>
            <a:ext cx="4357686" cy="785818"/>
          </a:xfrm>
        </p:spPr>
        <p:txBody>
          <a:bodyPr>
            <a:noAutofit/>
          </a:bodyPr>
          <a:lstStyle>
            <a:lvl1pPr marL="0" indent="0" algn="ctr">
              <a:buNone/>
              <a:defRPr sz="24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 dirty="0" smtClean="0"/>
              <a:t>Haga clic para modificar el estilo de subtítulo del patrón</a:t>
            </a:r>
            <a:endParaRPr lang="es-E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1 Marcador de título"/>
          <p:cNvSpPr>
            <a:spLocks noGrp="1"/>
          </p:cNvSpPr>
          <p:nvPr>
            <p:ph type="title"/>
          </p:nvPr>
        </p:nvSpPr>
        <p:spPr bwMode="auto">
          <a:xfrm>
            <a:off x="2143125" y="274638"/>
            <a:ext cx="6543675" cy="868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s-ES" smtClean="0"/>
              <a:t>Haga clic para modificar el estilo de título del patrón</a:t>
            </a:r>
          </a:p>
        </p:txBody>
      </p:sp>
      <p:sp>
        <p:nvSpPr>
          <p:cNvPr id="1027" name="2 Marcador de texto"/>
          <p:cNvSpPr>
            <a:spLocks noGrp="1"/>
          </p:cNvSpPr>
          <p:nvPr>
            <p:ph type="body" idx="1"/>
          </p:nvPr>
        </p:nvSpPr>
        <p:spPr bwMode="auto">
          <a:xfrm>
            <a:off x="457200" y="1357313"/>
            <a:ext cx="8229600" cy="4768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Arial" pitchFamily="34" charset="0"/>
              </a:defRPr>
            </a:lvl1pPr>
          </a:lstStyle>
          <a:p>
            <a:pPr>
              <a:defRPr/>
            </a:pPr>
            <a:fld id="{35616F9C-1D4C-4271-96DD-8A63AC6EBEE4}" type="slidenum">
              <a:rPr lang="es-ES"/>
              <a:pPr>
                <a:defRPr/>
              </a:pPr>
              <a:t>‹Nº›</a:t>
            </a:fld>
            <a:endParaRPr lang="es-E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  <p:sldLayoutId id="2147483666" r:id="rId2"/>
    <p:sldLayoutId id="2147483667" r:id="rId3"/>
    <p:sldLayoutId id="2147483668" r:id="rId4"/>
  </p:sldLayoutIdLst>
  <p:timing>
    <p:tnLst>
      <p:par>
        <p:cTn id="1" dur="indefinite" restart="never" nodeType="tmRoot"/>
      </p:par>
    </p:tnLst>
  </p:timing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2400" kern="1200">
          <a:solidFill>
            <a:schemeClr val="tx1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 Black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 Black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 Black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Arial Black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_trad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8.png"/><Relationship Id="rId5" Type="http://schemas.openxmlformats.org/officeDocument/2006/relationships/image" Target="../media/image7.jpeg"/><Relationship Id="rId4" Type="http://schemas.openxmlformats.org/officeDocument/2006/relationships/image" Target="../media/image6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7" Type="http://schemas.openxmlformats.org/officeDocument/2006/relationships/diagramColors" Target="../diagrams/colors1.xm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hyperlink" Target="http://www.securityartwork.es/2010/05/28/seguridad-de-la-computacion-en-la-nube-el-hipervisor/" TargetMode="External"/><Relationship Id="rId3" Type="http://schemas.openxmlformats.org/officeDocument/2006/relationships/hyperlink" Target="http://www.securityartwork.es/2012/06/29/requisitos-del-ens-para-proveedores-de-cloud-computing/" TargetMode="External"/><Relationship Id="rId7" Type="http://schemas.openxmlformats.org/officeDocument/2006/relationships/hyperlink" Target="http://www.securityartwork.es/2010/09/10/seguridad-en-cloud-computing/" TargetMode="External"/><Relationship Id="rId2" Type="http://schemas.openxmlformats.org/officeDocument/2006/relationships/hyperlink" Target="http://www.securityartwork.es/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www.securityartwork.es/2010/10/08/cloud-computing-el-analisis-de-riesgos-y-los-%E2%80%9Cservicios-dinamicos%E2%80%9D-de-seguridad/" TargetMode="External"/><Relationship Id="rId11" Type="http://schemas.openxmlformats.org/officeDocument/2006/relationships/image" Target="../media/image9.png"/><Relationship Id="rId5" Type="http://schemas.openxmlformats.org/officeDocument/2006/relationships/hyperlink" Target="http://www.securityartwork.es/2012/07/11/ocultos-en-la-nube/" TargetMode="External"/><Relationship Id="rId10" Type="http://schemas.openxmlformats.org/officeDocument/2006/relationships/image" Target="../media/image10.jpeg"/><Relationship Id="rId4" Type="http://schemas.openxmlformats.org/officeDocument/2006/relationships/hyperlink" Target="http://www.securityartwork.es/2012/10/02/real-cloud-security/" TargetMode="External"/><Relationship Id="rId9" Type="http://schemas.openxmlformats.org/officeDocument/2006/relationships/hyperlink" Target="http://www.securityartwork.es/2010/05/24/%C2%BFque-pasa-con-la-seguridad-y-el-cloud-computing/" TargetMode="Externa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1 Título"/>
          <p:cNvSpPr>
            <a:spLocks noGrp="1"/>
          </p:cNvSpPr>
          <p:nvPr>
            <p:ph type="ctrTitle"/>
          </p:nvPr>
        </p:nvSpPr>
        <p:spPr>
          <a:xfrm>
            <a:off x="4140200" y="4292178"/>
            <a:ext cx="4857750" cy="2089150"/>
          </a:xfrm>
        </p:spPr>
        <p:txBody>
          <a:bodyPr/>
          <a:lstStyle/>
          <a:p>
            <a:pPr algn="r" eaLnBrk="1" hangingPunct="1"/>
            <a:r>
              <a:rPr lang="es-ES" i="1" dirty="0" smtClean="0">
                <a:solidFill>
                  <a:schemeClr val="bg1"/>
                </a:solidFill>
                <a:latin typeface="Calibri" pitchFamily="34" charset="0"/>
              </a:rPr>
              <a:t>Problemas de seguridad en la Nube</a:t>
            </a:r>
            <a:br>
              <a:rPr lang="es-ES" i="1" dirty="0" smtClean="0">
                <a:solidFill>
                  <a:schemeClr val="bg1"/>
                </a:solidFill>
                <a:latin typeface="Calibri" pitchFamily="34" charset="0"/>
              </a:rPr>
            </a:br>
            <a:r>
              <a:rPr lang="es-ES" sz="2800" i="1" dirty="0" smtClean="0">
                <a:solidFill>
                  <a:schemeClr val="bg1"/>
                </a:solidFill>
                <a:latin typeface="Calibri" pitchFamily="34" charset="0"/>
              </a:rPr>
              <a:t/>
            </a:r>
            <a:br>
              <a:rPr lang="es-ES" sz="2800" i="1" dirty="0" smtClean="0">
                <a:solidFill>
                  <a:schemeClr val="bg1"/>
                </a:solidFill>
                <a:latin typeface="Calibri" pitchFamily="34" charset="0"/>
              </a:rPr>
            </a:br>
            <a:r>
              <a:rPr lang="es-ES" sz="2800" i="1" dirty="0" smtClean="0">
                <a:solidFill>
                  <a:schemeClr val="bg1"/>
                </a:solidFill>
                <a:latin typeface="Calibri" pitchFamily="34" charset="0"/>
              </a:rPr>
              <a:t/>
            </a:r>
            <a:br>
              <a:rPr lang="es-ES" sz="2800" i="1" dirty="0" smtClean="0">
                <a:solidFill>
                  <a:schemeClr val="bg1"/>
                </a:solidFill>
                <a:latin typeface="Calibri" pitchFamily="34" charset="0"/>
              </a:rPr>
            </a:br>
            <a:r>
              <a:rPr lang="es-ES" sz="2000" i="1" dirty="0" smtClean="0">
                <a:solidFill>
                  <a:schemeClr val="bg1"/>
                </a:solidFill>
                <a:latin typeface="Calibri" pitchFamily="34" charset="0"/>
              </a:rPr>
              <a:t>Antonio Huerta </a:t>
            </a:r>
            <a:br>
              <a:rPr lang="es-ES" sz="2000" i="1" dirty="0" smtClean="0">
                <a:solidFill>
                  <a:schemeClr val="bg1"/>
                </a:solidFill>
                <a:latin typeface="Calibri" pitchFamily="34" charset="0"/>
              </a:rPr>
            </a:br>
            <a:r>
              <a:rPr lang="es-ES" sz="2000" i="1" dirty="0" smtClean="0">
                <a:solidFill>
                  <a:schemeClr val="bg1"/>
                </a:solidFill>
                <a:latin typeface="Calibri" pitchFamily="34" charset="0"/>
              </a:rPr>
              <a:t>Consultor de seguridad</a:t>
            </a:r>
            <a:br>
              <a:rPr lang="es-ES" sz="2000" i="1" dirty="0" smtClean="0">
                <a:solidFill>
                  <a:schemeClr val="bg1"/>
                </a:solidFill>
                <a:latin typeface="Calibri" pitchFamily="34" charset="0"/>
              </a:rPr>
            </a:br>
            <a:r>
              <a:rPr lang="es-ES" sz="2000" i="1" dirty="0" smtClean="0">
                <a:solidFill>
                  <a:schemeClr val="bg1"/>
                </a:solidFill>
                <a:latin typeface="Calibri" pitchFamily="34" charset="0"/>
              </a:rPr>
              <a:t>ahuerta@s2grupo.es</a:t>
            </a:r>
            <a:endParaRPr lang="es-ES" i="1" dirty="0" smtClean="0">
              <a:solidFill>
                <a:schemeClr val="bg1"/>
              </a:solidFill>
              <a:latin typeface="Calibri" pitchFamily="34" charset="0"/>
            </a:endParaRPr>
          </a:p>
        </p:txBody>
      </p:sp>
      <p:pic>
        <p:nvPicPr>
          <p:cNvPr id="9219" name="14 Imagen" descr="LOGO_IQNET_AENOR_color1.jpg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22263" y="6000750"/>
            <a:ext cx="677862" cy="700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20" name="10 Imagen" descr="Copia de LOGOS copia2.JPG"/>
          <p:cNvPicPr>
            <a:picLocks noChangeAspect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071563" y="5929313"/>
            <a:ext cx="1939925" cy="842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290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14348" y="2428868"/>
            <a:ext cx="2357454" cy="1965933"/>
          </a:xfrm>
          <a:prstGeom prst="rect">
            <a:avLst/>
          </a:prstGeom>
          <a:noFill/>
        </p:spPr>
      </p:pic>
      <p:pic>
        <p:nvPicPr>
          <p:cNvPr id="12291" name="Picture 3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642910" y="285728"/>
            <a:ext cx="1276350" cy="619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4143372" y="285728"/>
            <a:ext cx="4572032" cy="1274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>
          <a:xfrm>
            <a:off x="0" y="6492875"/>
            <a:ext cx="9144000" cy="365125"/>
          </a:xfrm>
        </p:spPr>
        <p:txBody>
          <a:bodyPr/>
          <a:lstStyle/>
          <a:p>
            <a:pPr algn="ctr">
              <a:defRPr/>
            </a:pPr>
            <a:fld id="{8DFE6626-344A-4E98-9254-1DD257A36250}" type="slidenum">
              <a:rPr lang="es-ES" smtClean="0"/>
              <a:pPr algn="ctr">
                <a:defRPr/>
              </a:pPr>
              <a:t>2</a:t>
            </a:fld>
            <a:endParaRPr lang="es-ES" dirty="0"/>
          </a:p>
        </p:txBody>
      </p:sp>
      <p:sp>
        <p:nvSpPr>
          <p:cNvPr id="7" name="1 Título"/>
          <p:cNvSpPr>
            <a:spLocks/>
          </p:cNvSpPr>
          <p:nvPr/>
        </p:nvSpPr>
        <p:spPr bwMode="auto">
          <a:xfrm>
            <a:off x="2143125" y="274638"/>
            <a:ext cx="6543675" cy="868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pPr algn="r"/>
            <a:r>
              <a:rPr lang="es-ES" sz="2800" b="1" dirty="0" smtClean="0">
                <a:latin typeface="Calibri" pitchFamily="34" charset="0"/>
                <a:cs typeface="Calibri" pitchFamily="34" charset="0"/>
              </a:rPr>
              <a:t>Índice</a:t>
            </a:r>
            <a:endParaRPr lang="es-ES" sz="2800" b="1" i="1" dirty="0">
              <a:solidFill>
                <a:srgbClr val="404040"/>
              </a:solidFill>
              <a:latin typeface="Calibri" pitchFamily="34" charset="0"/>
              <a:cs typeface="Calibri" pitchFamily="34" charset="0"/>
            </a:endParaRPr>
          </a:p>
        </p:txBody>
      </p:sp>
      <p:sp>
        <p:nvSpPr>
          <p:cNvPr id="5" name="Rectangle 33"/>
          <p:cNvSpPr>
            <a:spLocks noChangeArrowheads="1"/>
          </p:cNvSpPr>
          <p:nvPr/>
        </p:nvSpPr>
        <p:spPr bwMode="auto">
          <a:xfrm>
            <a:off x="1404763" y="1285860"/>
            <a:ext cx="6551613" cy="4572032"/>
          </a:xfrm>
          <a:prstGeom prst="rect">
            <a:avLst/>
          </a:prstGeom>
          <a:noFill/>
          <a:ln w="9525">
            <a:noFill/>
            <a:round/>
            <a:headEnd/>
            <a:tailEnd/>
          </a:ln>
        </p:spPr>
        <p:txBody>
          <a:bodyPr lIns="171036" tIns="102622" rIns="171036" bIns="102622"/>
          <a:lstStyle/>
          <a:p>
            <a:pPr marL="381000" indent="-381000" algn="just">
              <a:lnSpc>
                <a:spcPct val="200000"/>
              </a:lnSpc>
              <a:spcBef>
                <a:spcPct val="20000"/>
              </a:spcBef>
              <a:buSzPct val="95000"/>
              <a:buAutoNum type="arabicPeriod"/>
            </a:pPr>
            <a:r>
              <a:rPr lang="es-ES" sz="2400" dirty="0" smtClean="0">
                <a:latin typeface="Calibri" pitchFamily="34" charset="0"/>
              </a:rPr>
              <a:t>Introducción.</a:t>
            </a:r>
          </a:p>
          <a:p>
            <a:pPr marL="381000" indent="-381000" algn="just">
              <a:lnSpc>
                <a:spcPct val="200000"/>
              </a:lnSpc>
              <a:spcBef>
                <a:spcPct val="20000"/>
              </a:spcBef>
              <a:buSzPct val="95000"/>
              <a:buAutoNum type="arabicPeriod"/>
            </a:pPr>
            <a:r>
              <a:rPr lang="es-ES" sz="2400" dirty="0" smtClean="0">
                <a:latin typeface="Calibri" pitchFamily="34" charset="0"/>
              </a:rPr>
              <a:t>Normativa de seguridad aplicable</a:t>
            </a:r>
          </a:p>
          <a:p>
            <a:pPr marL="381000" indent="-381000" algn="just">
              <a:lnSpc>
                <a:spcPct val="200000"/>
              </a:lnSpc>
              <a:spcBef>
                <a:spcPct val="20000"/>
              </a:spcBef>
              <a:buSzPct val="95000"/>
              <a:buAutoNum type="arabicPeriod"/>
            </a:pPr>
            <a:r>
              <a:rPr lang="es-ES" sz="2400" dirty="0" smtClean="0">
                <a:latin typeface="Calibri" pitchFamily="34" charset="0"/>
              </a:rPr>
              <a:t>Aspectos de seguridad a tener en cuenta.</a:t>
            </a:r>
          </a:p>
          <a:p>
            <a:pPr marL="381000" indent="-381000" algn="just">
              <a:lnSpc>
                <a:spcPct val="200000"/>
              </a:lnSpc>
              <a:spcBef>
                <a:spcPct val="20000"/>
              </a:spcBef>
              <a:buSzPct val="95000"/>
              <a:buAutoNum type="arabicPeriod"/>
            </a:pPr>
            <a:r>
              <a:rPr lang="es-ES" sz="2400" dirty="0" smtClean="0">
                <a:latin typeface="Calibri" pitchFamily="34" charset="0"/>
              </a:rPr>
              <a:t>¿Migramos?</a:t>
            </a:r>
          </a:p>
          <a:p>
            <a:pPr marL="381000" indent="-381000" algn="just">
              <a:lnSpc>
                <a:spcPct val="200000"/>
              </a:lnSpc>
              <a:spcBef>
                <a:spcPct val="20000"/>
              </a:spcBef>
              <a:buSzPct val="95000"/>
              <a:buAutoNum type="arabicPeriod"/>
            </a:pPr>
            <a:r>
              <a:rPr lang="es-ES" sz="2400" dirty="0" smtClean="0">
                <a:latin typeface="Calibri" pitchFamily="34" charset="0"/>
              </a:rPr>
              <a:t>Conclusiones.</a:t>
            </a:r>
          </a:p>
          <a:p>
            <a:pPr marL="838200" lvl="1" indent="-381000" algn="just">
              <a:spcBef>
                <a:spcPct val="20000"/>
              </a:spcBef>
              <a:buSzPct val="95000"/>
            </a:pPr>
            <a:endParaRPr lang="es-ES" sz="3200" b="1" i="1" dirty="0" smtClean="0">
              <a:latin typeface="Calibri" pitchFamily="34" charset="0"/>
            </a:endParaRPr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7" name="Rectangle 7"/>
          <p:cNvSpPr>
            <a:spLocks noChangeArrowheads="1"/>
          </p:cNvSpPr>
          <p:nvPr/>
        </p:nvSpPr>
        <p:spPr bwMode="auto">
          <a:xfrm>
            <a:off x="6297671" y="4071942"/>
            <a:ext cx="2738825" cy="76124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 lIns="171036" tIns="102622" rIns="171036" bIns="102622">
            <a:spAutoFit/>
          </a:bodyPr>
          <a:lstStyle/>
          <a:p>
            <a:pPr>
              <a:spcBef>
                <a:spcPct val="20000"/>
              </a:spcBef>
              <a:buSzPct val="140000"/>
            </a:pPr>
            <a:r>
              <a:rPr lang="es-ES" sz="3600" b="1" i="1" dirty="0" smtClean="0">
                <a:solidFill>
                  <a:schemeClr val="bg1"/>
                </a:solidFill>
                <a:latin typeface="Calibri" pitchFamily="34" charset="0"/>
              </a:rPr>
              <a:t>Introducción</a:t>
            </a:r>
            <a:endParaRPr lang="es-ES_tradnl" sz="3600" b="1" i="1" dirty="0">
              <a:solidFill>
                <a:schemeClr val="bg1"/>
              </a:solidFill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just">
              <a:buNone/>
            </a:pPr>
            <a:r>
              <a:rPr lang="es-ES" sz="2200" dirty="0" smtClean="0">
                <a:latin typeface="Calibri" pitchFamily="34" charset="0"/>
                <a:cs typeface="Calibri" pitchFamily="34" charset="0"/>
              </a:rPr>
              <a:t>Nuestro trabajo es </a:t>
            </a:r>
            <a:r>
              <a:rPr lang="es-ES" sz="2200" b="1" dirty="0" smtClean="0">
                <a:latin typeface="Calibri" pitchFamily="34" charset="0"/>
                <a:cs typeface="Calibri" pitchFamily="34" charset="0"/>
              </a:rPr>
              <a:t>proteger el negocio </a:t>
            </a:r>
            <a:r>
              <a:rPr lang="es-ES" sz="2200" dirty="0" smtClean="0">
                <a:latin typeface="Calibri" pitchFamily="34" charset="0"/>
                <a:cs typeface="Calibri" pitchFamily="34" charset="0"/>
              </a:rPr>
              <a:t>desde todos sus puntos de vista: personas, procesos, infraestructuras… e </a:t>
            </a:r>
            <a:r>
              <a:rPr lang="es-ES" sz="2200" b="1" dirty="0" smtClean="0">
                <a:latin typeface="Calibri" pitchFamily="34" charset="0"/>
                <a:cs typeface="Calibri" pitchFamily="34" charset="0"/>
              </a:rPr>
              <a:t>información</a:t>
            </a:r>
            <a:r>
              <a:rPr lang="es-ES" sz="2200" dirty="0" smtClean="0">
                <a:latin typeface="Calibri" pitchFamily="34" charset="0"/>
                <a:cs typeface="Calibri" pitchFamily="34" charset="0"/>
              </a:rPr>
              <a:t>. </a:t>
            </a:r>
          </a:p>
          <a:p>
            <a:pPr algn="just">
              <a:buNone/>
            </a:pPr>
            <a:endParaRPr lang="es-ES" sz="2200" dirty="0" smtClean="0">
              <a:latin typeface="Calibri" pitchFamily="34" charset="0"/>
              <a:cs typeface="Calibri" pitchFamily="34" charset="0"/>
            </a:endParaRPr>
          </a:p>
          <a:p>
            <a:pPr algn="just">
              <a:buNone/>
            </a:pPr>
            <a:r>
              <a:rPr lang="es-ES" sz="2200" dirty="0" smtClean="0">
                <a:latin typeface="Calibri" pitchFamily="34" charset="0"/>
                <a:cs typeface="Calibri" pitchFamily="34" charset="0"/>
              </a:rPr>
              <a:t>Un día el </a:t>
            </a:r>
            <a:r>
              <a:rPr lang="es-ES" sz="2200" b="1" dirty="0" smtClean="0">
                <a:latin typeface="Calibri" pitchFamily="34" charset="0"/>
                <a:cs typeface="Calibri" pitchFamily="34" charset="0"/>
              </a:rPr>
              <a:t>CEO</a:t>
            </a:r>
            <a:r>
              <a:rPr lang="es-ES" sz="2200" dirty="0" smtClean="0">
                <a:latin typeface="Calibri" pitchFamily="34" charset="0"/>
                <a:cs typeface="Calibri" pitchFamily="34" charset="0"/>
              </a:rPr>
              <a:t> nos comunica que tenemos que migrar a la nube… </a:t>
            </a:r>
          </a:p>
          <a:p>
            <a:pPr lvl="1" algn="just"/>
            <a:r>
              <a:rPr lang="es-ES" sz="2200" dirty="0" smtClean="0">
                <a:latin typeface="Calibri" pitchFamily="34" charset="0"/>
                <a:cs typeface="Calibri" pitchFamily="34" charset="0"/>
              </a:rPr>
              <a:t>¿Qué le habrá llevado a pensar eso…?</a:t>
            </a:r>
          </a:p>
          <a:p>
            <a:pPr lvl="1"/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4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pic>
        <p:nvPicPr>
          <p:cNvPr id="23554" name="Picture 2" descr="https://encrypted-tbn3.gstatic.com/images?q=tbn:ANd9GcSs_rlN9kNv9BcTP36k83tNhZU0N8W4Eg7XfD4oArkKJzCuVTb7hw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14348" y="3357562"/>
            <a:ext cx="2571768" cy="2321131"/>
          </a:xfrm>
          <a:prstGeom prst="rect">
            <a:avLst/>
          </a:prstGeom>
          <a:noFill/>
        </p:spPr>
      </p:pic>
      <p:pic>
        <p:nvPicPr>
          <p:cNvPr id="23558" name="Picture 6" descr="http://www.mundoberry.com/wp-content/uploads/2013/04/icloud1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143372" y="3429000"/>
            <a:ext cx="4222737" cy="237529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>
              <a:buNone/>
            </a:pPr>
            <a:r>
              <a:rPr lang="es-ES" sz="2400" dirty="0" smtClean="0">
                <a:latin typeface="Calibri" pitchFamily="34" charset="0"/>
                <a:cs typeface="Calibri" pitchFamily="34" charset="0"/>
              </a:rPr>
              <a:t>¿Y por donde empezamos? ¿Qué migro a la nube?</a:t>
            </a:r>
          </a:p>
          <a:p>
            <a:pPr algn="just"/>
            <a:endParaRPr lang="es-E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s-ES" sz="2400" dirty="0" smtClean="0">
                <a:latin typeface="Calibri" pitchFamily="34" charset="0"/>
                <a:cs typeface="Calibri" pitchFamily="34" charset="0"/>
              </a:rPr>
              <a:t>Correo electrónico</a:t>
            </a:r>
          </a:p>
          <a:p>
            <a:pPr algn="just"/>
            <a:endParaRPr lang="es-E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endParaRPr lang="es-E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s-ES" sz="2400" dirty="0" smtClean="0">
                <a:latin typeface="Calibri" pitchFamily="34" charset="0"/>
                <a:cs typeface="Calibri" pitchFamily="34" charset="0"/>
              </a:rPr>
              <a:t>Suite de aplicaciones</a:t>
            </a:r>
          </a:p>
          <a:p>
            <a:pPr algn="just"/>
            <a:endParaRPr lang="es-E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endParaRPr lang="es-E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s-ES" sz="2400" dirty="0" smtClean="0">
                <a:latin typeface="Calibri" pitchFamily="34" charset="0"/>
                <a:cs typeface="Calibri" pitchFamily="34" charset="0"/>
              </a:rPr>
              <a:t>Infraestructura y aplicaciones</a:t>
            </a:r>
          </a:p>
          <a:p>
            <a:pPr lvl="1"/>
            <a:endParaRPr lang="es-ES" sz="2400" dirty="0" smtClean="0">
              <a:latin typeface="Calibri" pitchFamily="34" charset="0"/>
              <a:cs typeface="Calibri" pitchFamily="34" charset="0"/>
            </a:endParaRPr>
          </a:p>
          <a:p>
            <a:endParaRPr lang="es-ES" sz="2400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5</a:t>
            </a:fld>
            <a:endParaRPr lang="es-ES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pic>
        <p:nvPicPr>
          <p:cNvPr id="26626" name="Picture 2" descr="http://lincinews.com/wp-content/uploads/2012/06/Gmail1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857884" y="2214554"/>
            <a:ext cx="1428760" cy="732240"/>
          </a:xfrm>
          <a:prstGeom prst="rect">
            <a:avLst/>
          </a:prstGeom>
          <a:noFill/>
        </p:spPr>
      </p:pic>
      <p:pic>
        <p:nvPicPr>
          <p:cNvPr id="26628" name="Picture 4" descr="http://blog.eogn.com/.a/6a00d8341c767353ef0167680be299970b-800wi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5072066" y="4214818"/>
            <a:ext cx="2452684" cy="2033355"/>
          </a:xfrm>
          <a:prstGeom prst="rect">
            <a:avLst/>
          </a:prstGeom>
          <a:noFill/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4286248" y="3571876"/>
            <a:ext cx="4524375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6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/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Ok, vamos a contratar servicios de cloud…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 pero nos topamos con cuatro modelos de despliegue y tres modelos de servicio que proporciona el Cloud Provider (CP)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Doce combinaciones, sin contar mutaciones. ¡Toma ya!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0484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00232" y="3000372"/>
            <a:ext cx="5295893" cy="30765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7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Se me olvidaba... la </a:t>
            </a:r>
            <a:r>
              <a:rPr lang="es-ES" b="1" dirty="0" smtClean="0">
                <a:latin typeface="Calibri" pitchFamily="34" charset="0"/>
                <a:cs typeface="Calibri" pitchFamily="34" charset="0"/>
              </a:rPr>
              <a:t>seguridad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Primera impresión: (de una forma confío mi información a un tercero que la pasará por servidores de medio mundo).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¿Confío o me fío?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Dos preocupaciones: </a:t>
            </a:r>
            <a:r>
              <a:rPr lang="es-ES" b="1" dirty="0" smtClean="0">
                <a:latin typeface="Calibri" pitchFamily="34" charset="0"/>
                <a:cs typeface="Calibri" pitchFamily="34" charset="0"/>
              </a:rPr>
              <a:t>Confidencialidad y control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Seguridad implica confianza. Siempre acabo confiando en alguien…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…¡pero hay que tener muchas confianza en el CP para dejar todo en la nube!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¿Qué hago yo para proteger a la organización, y en especial a su información?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Dicen que gestionar (y si soy optimista, mejorar).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¿Debo seguir haciendo lo mismo en la nube?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Yo creo que sí… al menos de momento.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¿Cómo empiezo?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La gran pregunta. ¿LOPD?¿ENS?¿ISO 27001?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Guías: NIST, CCN, ISO…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8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4543428" cy="476885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s-ES" b="1" dirty="0" smtClean="0">
                <a:latin typeface="Calibri" pitchFamily="34" charset="0"/>
                <a:cs typeface="Calibri" pitchFamily="34" charset="0"/>
              </a:rPr>
              <a:t>LOPD/RDLOPD</a:t>
            </a:r>
          </a:p>
          <a:p>
            <a:pPr>
              <a:buNone/>
            </a:pPr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s-ES" dirty="0" smtClean="0">
                <a:latin typeface="Calibri" pitchFamily="34" charset="0"/>
                <a:cs typeface="Calibri" pitchFamily="34" charset="0"/>
              </a:rPr>
              <a:t>La LOPD es la ley por la cual se regula el tratamiento de datos de carácter personal.</a:t>
            </a:r>
          </a:p>
          <a:p>
            <a:pPr algn="just">
              <a:buNone/>
            </a:pPr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El RDLOPD es el Reglamento que establece la medidas de índole técnica y organizativa que son de aplicación. Ej. Copias de respaldo, control de acceso, registros de incidencias.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7" name="Imagen 2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429256" y="1571612"/>
            <a:ext cx="3533775" cy="429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9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s-ES" b="1" dirty="0" smtClean="0">
                <a:latin typeface="Calibri" pitchFamily="34" charset="0"/>
                <a:cs typeface="Calibri" pitchFamily="34" charset="0"/>
              </a:rPr>
              <a:t>ENS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9" name="3 Rectángulo"/>
          <p:cNvSpPr>
            <a:spLocks noChangeArrowheads="1"/>
          </p:cNvSpPr>
          <p:nvPr/>
        </p:nvSpPr>
        <p:spPr bwMode="auto">
          <a:xfrm>
            <a:off x="357188" y="1857375"/>
            <a:ext cx="8072437" cy="42473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just">
              <a:buFont typeface="Arial" pitchFamily="34" charset="0"/>
              <a:buChar char="•"/>
            </a:pPr>
            <a:r>
              <a:rPr lang="es-ES_tradnl" sz="1800" dirty="0" smtClean="0">
                <a:latin typeface="Calibri" pitchFamily="34" charset="0"/>
                <a:cs typeface="Calibri" pitchFamily="34" charset="0"/>
              </a:rPr>
              <a:t>Es </a:t>
            </a:r>
            <a:r>
              <a:rPr lang="es-ES_tradnl" sz="1800" dirty="0">
                <a:latin typeface="Calibri" pitchFamily="34" charset="0"/>
                <a:cs typeface="Calibri" pitchFamily="34" charset="0"/>
              </a:rPr>
              <a:t>el Real Decreto 3/2010 (ENS) establece un marco de seguridad para los sistemas de información que sustentan la aplicación de LAECSP</a:t>
            </a:r>
          </a:p>
          <a:p>
            <a:pPr algn="just">
              <a:buFont typeface="Arial" pitchFamily="34" charset="0"/>
              <a:buChar char="•"/>
            </a:pPr>
            <a:endParaRPr lang="es-ES_tradnl" sz="1800" dirty="0">
              <a:latin typeface="Calibri" pitchFamily="34" charset="0"/>
              <a:cs typeface="Calibri" pitchFamily="34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s-ES" sz="1800" dirty="0">
                <a:latin typeface="Calibri" pitchFamily="34" charset="0"/>
                <a:cs typeface="Calibri" pitchFamily="34" charset="0"/>
              </a:rPr>
              <a:t>“Por tanto, la finalidad del Esquema Nacional de Seguridad es la creación de las </a:t>
            </a:r>
            <a:r>
              <a:rPr lang="es-ES" sz="1800" b="1" dirty="0">
                <a:latin typeface="Calibri" pitchFamily="34" charset="0"/>
                <a:cs typeface="Calibri" pitchFamily="34" charset="0"/>
              </a:rPr>
              <a:t>condiciones necesarias de confianza</a:t>
            </a:r>
            <a:r>
              <a:rPr lang="es-ES" sz="1800" dirty="0">
                <a:latin typeface="Calibri" pitchFamily="34" charset="0"/>
                <a:cs typeface="Calibri" pitchFamily="34" charset="0"/>
              </a:rPr>
              <a:t> en el uso de los medios electrónicos, a través de medidas para </a:t>
            </a:r>
            <a:r>
              <a:rPr lang="es-ES" sz="1800" b="1" dirty="0">
                <a:latin typeface="Calibri" pitchFamily="34" charset="0"/>
                <a:cs typeface="Calibri" pitchFamily="34" charset="0"/>
              </a:rPr>
              <a:t>garantizar la seguridad de los sistemas, los datos, las comunicaciones y los servicios electrónicos</a:t>
            </a:r>
            <a:r>
              <a:rPr lang="es-ES" sz="1800" dirty="0">
                <a:latin typeface="Calibri" pitchFamily="34" charset="0"/>
                <a:cs typeface="Calibri" pitchFamily="34" charset="0"/>
              </a:rPr>
              <a:t>, que permita a los ciudadanos y a las Administraciones públicas, el ejercicio de derechos y el cumplimiento de deberes a través de estos medios.” </a:t>
            </a:r>
            <a:r>
              <a:rPr lang="es-ES" sz="1800" b="1" dirty="0" smtClean="0">
                <a:latin typeface="Calibri" pitchFamily="34" charset="0"/>
                <a:cs typeface="Calibri" pitchFamily="34" charset="0"/>
              </a:rPr>
              <a:t>CCN</a:t>
            </a:r>
            <a:endParaRPr lang="es-ES_tradnl" sz="1800" b="1" dirty="0">
              <a:latin typeface="Calibri" pitchFamily="34" charset="0"/>
              <a:cs typeface="Calibri" pitchFamily="34" charset="0"/>
            </a:endParaRPr>
          </a:p>
          <a:p>
            <a:pPr algn="just">
              <a:buFont typeface="Arial" pitchFamily="34" charset="0"/>
              <a:buChar char="•"/>
            </a:pPr>
            <a:endParaRPr lang="es-ES_tradnl" sz="1800" b="1" dirty="0">
              <a:latin typeface="Calibri" pitchFamily="34" charset="0"/>
              <a:cs typeface="Calibri" pitchFamily="34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s-ES_tradnl" sz="1800" b="1" dirty="0">
                <a:latin typeface="Calibri" pitchFamily="34" charset="0"/>
                <a:cs typeface="Calibri" pitchFamily="34" charset="0"/>
              </a:rPr>
              <a:t>¿Quién es el organismo encargado de velar por el cumplimiento?</a:t>
            </a:r>
          </a:p>
          <a:p>
            <a:pPr algn="ctr"/>
            <a:r>
              <a:rPr lang="es-ES_tradnl" sz="1800" b="1" dirty="0">
                <a:latin typeface="Calibri" pitchFamily="34" charset="0"/>
                <a:cs typeface="Calibri" pitchFamily="34" charset="0"/>
              </a:rPr>
              <a:t>El CCN</a:t>
            </a:r>
          </a:p>
          <a:p>
            <a:pPr algn="just">
              <a:buFont typeface="Arial" pitchFamily="34" charset="0"/>
              <a:buChar char="•"/>
            </a:pPr>
            <a:endParaRPr lang="es-ES_tradnl" sz="1800" dirty="0">
              <a:latin typeface="Calibri" pitchFamily="34" charset="0"/>
              <a:cs typeface="Calibri" pitchFamily="34" charset="0"/>
            </a:endParaRPr>
          </a:p>
          <a:p>
            <a:pPr algn="just"/>
            <a:endParaRPr lang="es-ES_tradnl" sz="1800" dirty="0">
              <a:latin typeface="Calibri" pitchFamily="34" charset="0"/>
              <a:cs typeface="Calibri" pitchFamily="34" charset="0"/>
            </a:endParaRPr>
          </a:p>
          <a:p>
            <a:pPr algn="just">
              <a:buFont typeface="Arial" pitchFamily="34" charset="0"/>
              <a:buChar char="•"/>
            </a:pPr>
            <a:endParaRPr lang="es-ES_tradnl" sz="1800" dirty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10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7" name="Rectangle 3"/>
          <p:cNvSpPr>
            <a:spLocks noChangeArrowheads="1"/>
          </p:cNvSpPr>
          <p:nvPr/>
        </p:nvSpPr>
        <p:spPr bwMode="auto">
          <a:xfrm>
            <a:off x="500034" y="1357298"/>
            <a:ext cx="8358217" cy="571500"/>
          </a:xfrm>
          <a:prstGeom prst="roundRect">
            <a:avLst>
              <a:gd name="adj" fmla="val 16667"/>
            </a:avLst>
          </a:prstGeom>
          <a:solidFill>
            <a:schemeClr val="bg1">
              <a:alpha val="30196"/>
            </a:schemeClr>
          </a:solidFill>
          <a:ln w="9525">
            <a:noFill/>
            <a:round/>
            <a:headEnd/>
            <a:tailEnd/>
          </a:ln>
        </p:spPr>
        <p:txBody>
          <a:bodyPr lIns="171036" tIns="102622" rIns="171036" bIns="102622"/>
          <a:lstStyle/>
          <a:p>
            <a:pPr algn="just">
              <a:spcBef>
                <a:spcPct val="20000"/>
              </a:spcBef>
              <a:buSzPct val="140000"/>
            </a:pPr>
            <a:r>
              <a:rPr lang="es-ES" sz="2000" b="1" dirty="0" smtClean="0">
                <a:latin typeface="Calibri" pitchFamily="34" charset="0"/>
                <a:cs typeface="Calibri" pitchFamily="34" charset="0"/>
              </a:rPr>
              <a:t>ISO 27001 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= Norma que define los requisitos para implantar un </a:t>
            </a:r>
            <a:r>
              <a:rPr lang="es-ES" sz="2000" b="1" dirty="0" smtClean="0">
                <a:latin typeface="Calibri" pitchFamily="34" charset="0"/>
                <a:cs typeface="Calibri" pitchFamily="34" charset="0"/>
              </a:rPr>
              <a:t>SGSI</a:t>
            </a:r>
            <a:endParaRPr lang="es-ES" sz="2000" b="1" dirty="0">
              <a:latin typeface="Calibri" pitchFamily="34" charset="0"/>
              <a:cs typeface="Calibri" pitchFamily="34" charset="0"/>
            </a:endParaRPr>
          </a:p>
        </p:txBody>
      </p:sp>
      <p:graphicFrame>
        <p:nvGraphicFramePr>
          <p:cNvPr id="10" name="9 Diagrama"/>
          <p:cNvGraphicFramePr/>
          <p:nvPr/>
        </p:nvGraphicFramePr>
        <p:xfrm>
          <a:off x="3367707" y="1928802"/>
          <a:ext cx="5776293" cy="406558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11" name="Text Box 12"/>
          <p:cNvSpPr txBox="1">
            <a:spLocks noChangeArrowheads="1"/>
          </p:cNvSpPr>
          <p:nvPr/>
        </p:nvSpPr>
        <p:spPr bwMode="auto">
          <a:xfrm>
            <a:off x="428596" y="5072074"/>
            <a:ext cx="4286280" cy="6647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lnSpc>
                <a:spcPct val="93000"/>
              </a:lnSpc>
              <a:buClr>
                <a:srgbClr val="000000"/>
              </a:buClr>
              <a:buSzPct val="100000"/>
              <a:buFont typeface="Kabel Bk BT"/>
              <a:buNone/>
            </a:pPr>
            <a:r>
              <a:rPr lang="es-ES_tradnl" sz="2000" dirty="0">
                <a:latin typeface="Calibri" pitchFamily="34" charset="0"/>
                <a:cs typeface="Calibri" pitchFamily="34" charset="0"/>
              </a:rPr>
              <a:t>La seguridad </a:t>
            </a:r>
            <a:r>
              <a:rPr lang="es-ES_tradnl" sz="2000" dirty="0" smtClean="0">
                <a:latin typeface="Calibri" pitchFamily="34" charset="0"/>
                <a:cs typeface="Calibri" pitchFamily="34" charset="0"/>
              </a:rPr>
              <a:t>como </a:t>
            </a:r>
            <a:r>
              <a:rPr lang="es-ES_tradnl" sz="2000" b="1" dirty="0">
                <a:latin typeface="Calibri" pitchFamily="34" charset="0"/>
                <a:cs typeface="Calibri" pitchFamily="34" charset="0"/>
              </a:rPr>
              <a:t>proceso</a:t>
            </a:r>
            <a:r>
              <a:rPr lang="es-ES_tradnl" sz="2000" dirty="0">
                <a:latin typeface="Calibri" pitchFamily="34" charset="0"/>
                <a:cs typeface="Calibri" pitchFamily="34" charset="0"/>
              </a:rPr>
              <a:t>, no </a:t>
            </a:r>
            <a:r>
              <a:rPr lang="es-ES_tradnl" sz="2000" dirty="0" smtClean="0">
                <a:latin typeface="Calibri" pitchFamily="34" charset="0"/>
                <a:cs typeface="Calibri" pitchFamily="34" charset="0"/>
              </a:rPr>
              <a:t>como </a:t>
            </a:r>
            <a:r>
              <a:rPr lang="es-ES_tradnl" sz="2000" dirty="0">
                <a:latin typeface="Calibri" pitchFamily="34" charset="0"/>
                <a:cs typeface="Calibri" pitchFamily="34" charset="0"/>
              </a:rPr>
              <a:t>producto...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11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7" name="Rectangle 3"/>
          <p:cNvSpPr>
            <a:spLocks noChangeArrowheads="1"/>
          </p:cNvSpPr>
          <p:nvPr/>
        </p:nvSpPr>
        <p:spPr bwMode="auto">
          <a:xfrm>
            <a:off x="500034" y="1357298"/>
            <a:ext cx="8358217" cy="571500"/>
          </a:xfrm>
          <a:prstGeom prst="roundRect">
            <a:avLst>
              <a:gd name="adj" fmla="val 16667"/>
            </a:avLst>
          </a:prstGeom>
          <a:solidFill>
            <a:schemeClr val="bg1">
              <a:alpha val="30196"/>
            </a:schemeClr>
          </a:solidFill>
          <a:ln w="9525">
            <a:noFill/>
            <a:round/>
            <a:headEnd/>
            <a:tailEnd/>
          </a:ln>
        </p:spPr>
        <p:txBody>
          <a:bodyPr lIns="171036" tIns="102622" rIns="171036" bIns="102622"/>
          <a:lstStyle/>
          <a:p>
            <a:pPr algn="just">
              <a:spcBef>
                <a:spcPct val="20000"/>
              </a:spcBef>
              <a:buSzPct val="140000"/>
            </a:pPr>
            <a:r>
              <a:rPr lang="es-ES" sz="2000" b="1" dirty="0" smtClean="0">
                <a:latin typeface="Calibri" pitchFamily="34" charset="0"/>
                <a:cs typeface="Calibri" pitchFamily="34" charset="0"/>
              </a:rPr>
              <a:t>Guías</a:t>
            </a:r>
          </a:p>
          <a:p>
            <a:pPr algn="just">
              <a:spcBef>
                <a:spcPct val="20000"/>
              </a:spcBef>
              <a:buSzPct val="140000"/>
            </a:pPr>
            <a:endParaRPr lang="es-ES" sz="2000" dirty="0" smtClean="0">
              <a:latin typeface="Calibri" pitchFamily="34" charset="0"/>
              <a:cs typeface="Calibri" pitchFamily="34" charset="0"/>
            </a:endParaRPr>
          </a:p>
          <a:p>
            <a:pPr algn="just">
              <a:spcBef>
                <a:spcPct val="20000"/>
              </a:spcBef>
              <a:buSzPct val="140000"/>
            </a:pPr>
            <a:r>
              <a:rPr lang="es-ES" sz="2000" b="1" dirty="0" smtClean="0">
                <a:latin typeface="Calibri" pitchFamily="34" charset="0"/>
                <a:cs typeface="Calibri" pitchFamily="34" charset="0"/>
              </a:rPr>
              <a:t>CCN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 (Centro Criptológico Nacional)</a:t>
            </a:r>
          </a:p>
          <a:p>
            <a:pPr algn="just">
              <a:spcBef>
                <a:spcPct val="20000"/>
              </a:spcBef>
              <a:buSzPct val="140000"/>
            </a:pPr>
            <a:r>
              <a:rPr lang="es-ES" sz="2000" dirty="0" smtClean="0">
                <a:latin typeface="Calibri" pitchFamily="34" charset="0"/>
                <a:cs typeface="Calibri" pitchFamily="34" charset="0"/>
              </a:rPr>
              <a:t>Normas de seguridad de las TIC,</a:t>
            </a:r>
          </a:p>
          <a:p>
            <a:pPr algn="just">
              <a:spcBef>
                <a:spcPct val="20000"/>
              </a:spcBef>
              <a:buSzPct val="140000"/>
            </a:pPr>
            <a:r>
              <a:rPr lang="es-ES" sz="2000" dirty="0" smtClean="0">
                <a:latin typeface="Calibri" pitchFamily="34" charset="0"/>
                <a:cs typeface="Calibri" pitchFamily="34" charset="0"/>
              </a:rPr>
              <a:t>CCN-STIC 823, Seguridad en entornos cloud.</a:t>
            </a:r>
          </a:p>
          <a:p>
            <a:pPr algn="just">
              <a:spcBef>
                <a:spcPct val="20000"/>
              </a:spcBef>
              <a:buSzPct val="140000"/>
            </a:pPr>
            <a:endParaRPr lang="es-ES" sz="2000" b="1" dirty="0" smtClean="0">
              <a:latin typeface="Calibri" pitchFamily="34" charset="0"/>
              <a:cs typeface="Calibri" pitchFamily="34" charset="0"/>
            </a:endParaRPr>
          </a:p>
          <a:p>
            <a:pPr algn="just">
              <a:spcBef>
                <a:spcPct val="20000"/>
              </a:spcBef>
              <a:buSzPct val="140000"/>
            </a:pPr>
            <a:r>
              <a:rPr lang="es-ES" sz="2000" b="1" dirty="0" smtClean="0">
                <a:latin typeface="Calibri" pitchFamily="34" charset="0"/>
                <a:cs typeface="Calibri" pitchFamily="34" charset="0"/>
              </a:rPr>
              <a:t>NIST  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(</a:t>
            </a:r>
            <a:r>
              <a:rPr lang="es-ES" sz="2000" dirty="0" err="1" smtClean="0">
                <a:latin typeface="Calibri" pitchFamily="34" charset="0"/>
                <a:cs typeface="Calibri" pitchFamily="34" charset="0"/>
              </a:rPr>
              <a:t>National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 </a:t>
            </a:r>
            <a:r>
              <a:rPr lang="es-ES" sz="2000" dirty="0" err="1" smtClean="0">
                <a:latin typeface="Calibri" pitchFamily="34" charset="0"/>
                <a:cs typeface="Calibri" pitchFamily="34" charset="0"/>
              </a:rPr>
              <a:t>Institute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 of </a:t>
            </a:r>
            <a:r>
              <a:rPr lang="es-ES" sz="2000" dirty="0" err="1" smtClean="0">
                <a:latin typeface="Calibri" pitchFamily="34" charset="0"/>
                <a:cs typeface="Calibri" pitchFamily="34" charset="0"/>
              </a:rPr>
              <a:t>Standards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 and </a:t>
            </a:r>
            <a:r>
              <a:rPr lang="es-ES" sz="2000" dirty="0" err="1" smtClean="0">
                <a:latin typeface="Calibri" pitchFamily="34" charset="0"/>
                <a:cs typeface="Calibri" pitchFamily="34" charset="0"/>
              </a:rPr>
              <a:t>Technology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)</a:t>
            </a:r>
          </a:p>
          <a:p>
            <a:pPr marL="0" lvl="1" algn="just">
              <a:spcBef>
                <a:spcPct val="20000"/>
              </a:spcBef>
              <a:buSzPct val="140000"/>
            </a:pPr>
            <a:r>
              <a:rPr lang="es-ES" sz="2000" dirty="0" smtClean="0">
                <a:latin typeface="Calibri" pitchFamily="34" charset="0"/>
                <a:cs typeface="Calibri" pitchFamily="34" charset="0"/>
              </a:rPr>
              <a:t>SP 800-146 Cloud Computing </a:t>
            </a:r>
            <a:r>
              <a:rPr lang="es-ES" sz="2000" dirty="0" err="1" smtClean="0">
                <a:latin typeface="Calibri" pitchFamily="34" charset="0"/>
                <a:cs typeface="Calibri" pitchFamily="34" charset="0"/>
              </a:rPr>
              <a:t>Synopsis</a:t>
            </a:r>
            <a:r>
              <a:rPr lang="es-ES" sz="2000" dirty="0" smtClean="0">
                <a:latin typeface="Calibri" pitchFamily="34" charset="0"/>
                <a:cs typeface="Calibri" pitchFamily="34" charset="0"/>
              </a:rPr>
              <a:t> and </a:t>
            </a:r>
            <a:r>
              <a:rPr lang="es-ES" sz="2000" dirty="0" err="1" smtClean="0">
                <a:latin typeface="Calibri" pitchFamily="34" charset="0"/>
                <a:cs typeface="Calibri" pitchFamily="34" charset="0"/>
              </a:rPr>
              <a:t>recommendations</a:t>
            </a:r>
            <a:endParaRPr lang="es-ES" sz="2000" dirty="0" smtClean="0">
              <a:latin typeface="Calibri" pitchFamily="34" charset="0"/>
              <a:cs typeface="Calibri" pitchFamily="34" charset="0"/>
            </a:endParaRPr>
          </a:p>
          <a:p>
            <a:pPr algn="just">
              <a:spcBef>
                <a:spcPct val="20000"/>
              </a:spcBef>
              <a:buSzPct val="140000"/>
            </a:pPr>
            <a:endParaRPr lang="es-ES" sz="2000" b="1" dirty="0" smtClean="0">
              <a:latin typeface="Calibri" pitchFamily="34" charset="0"/>
              <a:cs typeface="Calibri" pitchFamily="34" charset="0"/>
            </a:endParaRPr>
          </a:p>
          <a:p>
            <a:pPr algn="just">
              <a:spcBef>
                <a:spcPct val="20000"/>
              </a:spcBef>
              <a:buSzPct val="140000"/>
            </a:pPr>
            <a:endParaRPr lang="es-ES" sz="2000" b="1" dirty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Introducción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12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7" name="Rectangle 3"/>
          <p:cNvSpPr>
            <a:spLocks noChangeArrowheads="1"/>
          </p:cNvSpPr>
          <p:nvPr/>
        </p:nvSpPr>
        <p:spPr bwMode="auto">
          <a:xfrm>
            <a:off x="500034" y="1357298"/>
            <a:ext cx="8358217" cy="571500"/>
          </a:xfrm>
          <a:prstGeom prst="roundRect">
            <a:avLst>
              <a:gd name="adj" fmla="val 16667"/>
            </a:avLst>
          </a:prstGeom>
          <a:solidFill>
            <a:schemeClr val="bg1">
              <a:alpha val="30196"/>
            </a:schemeClr>
          </a:solidFill>
          <a:ln w="9525">
            <a:noFill/>
            <a:round/>
            <a:headEnd/>
            <a:tailEnd/>
          </a:ln>
        </p:spPr>
        <p:txBody>
          <a:bodyPr lIns="171036" tIns="102622" rIns="171036" bIns="102622"/>
          <a:lstStyle/>
          <a:p>
            <a:pPr algn="just">
              <a:spcBef>
                <a:spcPct val="20000"/>
              </a:spcBef>
              <a:buSzPct val="140000"/>
            </a:pPr>
            <a:r>
              <a:rPr lang="es-ES" sz="2000" b="1" dirty="0" smtClean="0">
                <a:latin typeface="Calibri" pitchFamily="34" charset="0"/>
                <a:cs typeface="Calibri" pitchFamily="34" charset="0"/>
              </a:rPr>
              <a:t>Otras normas en desarrollo</a:t>
            </a:r>
          </a:p>
          <a:p>
            <a:pPr algn="just">
              <a:spcBef>
                <a:spcPct val="20000"/>
              </a:spcBef>
              <a:buSzPct val="140000"/>
            </a:pPr>
            <a:endParaRPr lang="es-ES" sz="2000" b="1" dirty="0" smtClean="0">
              <a:latin typeface="Calibri" pitchFamily="34" charset="0"/>
              <a:cs typeface="Calibri" pitchFamily="34" charset="0"/>
            </a:endParaRPr>
          </a:p>
          <a:p>
            <a:pPr algn="just">
              <a:spcBef>
                <a:spcPct val="20000"/>
              </a:spcBef>
              <a:buSzPct val="140000"/>
            </a:pPr>
            <a:endParaRPr lang="es-ES" sz="2000" b="1" dirty="0" smtClean="0">
              <a:latin typeface="Calibri" pitchFamily="34" charset="0"/>
              <a:cs typeface="Calibri" pitchFamily="34" charset="0"/>
            </a:endParaRPr>
          </a:p>
          <a:p>
            <a:r>
              <a:rPr lang="en-US" sz="2000" dirty="0" smtClean="0">
                <a:latin typeface="Calibri" pitchFamily="34" charset="0"/>
                <a:cs typeface="Calibri" pitchFamily="34" charset="0"/>
              </a:rPr>
              <a:t>ISO 27017 Code of practice for information security controls for cloud computing services based on ISO/IEC 27002</a:t>
            </a:r>
          </a:p>
          <a:p>
            <a:endParaRPr lang="en-US" sz="2000" dirty="0" smtClean="0">
              <a:latin typeface="Calibri" pitchFamily="34" charset="0"/>
              <a:cs typeface="Calibri" pitchFamily="34" charset="0"/>
            </a:endParaRPr>
          </a:p>
          <a:p>
            <a:r>
              <a:rPr lang="en-US" sz="2000" dirty="0" smtClean="0">
                <a:latin typeface="Calibri" pitchFamily="34" charset="0"/>
                <a:cs typeface="Calibri" pitchFamily="34" charset="0"/>
              </a:rPr>
              <a:t>ISO 27018 Code of practice for data protection controls for public cloud computing services</a:t>
            </a:r>
          </a:p>
          <a:p>
            <a:endParaRPr lang="en-US" sz="2000" dirty="0" smtClean="0">
              <a:latin typeface="Calibri" pitchFamily="34" charset="0"/>
              <a:cs typeface="Calibri" pitchFamily="34" charset="0"/>
            </a:endParaRPr>
          </a:p>
          <a:p>
            <a:r>
              <a:rPr lang="en-US" sz="2000" dirty="0" smtClean="0">
                <a:latin typeface="Calibri" pitchFamily="34" charset="0"/>
                <a:cs typeface="Calibri" pitchFamily="34" charset="0"/>
              </a:rPr>
              <a:t>ISO 27036 Information technology - Security techniques - Information security for supplier relationships -- Part 1: Overview and concepts</a:t>
            </a:r>
            <a:endParaRPr lang="es-ES" sz="2000" b="1" dirty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7" name="Rectangle 7"/>
          <p:cNvSpPr>
            <a:spLocks noChangeArrowheads="1"/>
          </p:cNvSpPr>
          <p:nvPr/>
        </p:nvSpPr>
        <p:spPr bwMode="auto">
          <a:xfrm>
            <a:off x="3428992" y="4071942"/>
            <a:ext cx="5715009" cy="1315244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 lIns="171036" tIns="102622" rIns="171036" bIns="102622">
            <a:spAutoFit/>
          </a:bodyPr>
          <a:lstStyle/>
          <a:p>
            <a:pPr>
              <a:spcBef>
                <a:spcPct val="20000"/>
              </a:spcBef>
              <a:buSzPct val="140000"/>
            </a:pPr>
            <a:r>
              <a:rPr lang="es-ES" sz="3600" b="1" i="1" dirty="0" smtClean="0">
                <a:solidFill>
                  <a:schemeClr val="bg1"/>
                </a:solidFill>
                <a:latin typeface="Calibri" pitchFamily="34" charset="0"/>
              </a:rPr>
              <a:t>Aspectos de seguridad a tener en cuenta</a:t>
            </a:r>
            <a:endParaRPr lang="es-ES_tradnl" sz="3600" b="1" i="1" dirty="0">
              <a:solidFill>
                <a:schemeClr val="bg1"/>
              </a:solidFill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/>
              <a:t>Introducción</a:t>
            </a:r>
            <a:endParaRPr lang="es-ES" b="1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14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9" name="8 Triángulo isósceles"/>
          <p:cNvSpPr/>
          <p:nvPr/>
        </p:nvSpPr>
        <p:spPr>
          <a:xfrm>
            <a:off x="1387479" y="1765300"/>
            <a:ext cx="7085013" cy="4035425"/>
          </a:xfrm>
          <a:prstGeom prst="triangl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endParaRPr lang="es-ES_tradnl" dirty="0"/>
          </a:p>
        </p:txBody>
      </p:sp>
      <p:sp>
        <p:nvSpPr>
          <p:cNvPr id="10" name="9 Rectángulo"/>
          <p:cNvSpPr/>
          <p:nvPr/>
        </p:nvSpPr>
        <p:spPr>
          <a:xfrm>
            <a:off x="7048504" y="1308100"/>
            <a:ext cx="1584325" cy="193675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dirty="0">
                <a:latin typeface="Arial" pitchFamily="34" charset="0"/>
                <a:cs typeface="Arial" pitchFamily="34" charset="0"/>
              </a:rPr>
              <a:t>S. Organizativa</a:t>
            </a:r>
          </a:p>
        </p:txBody>
      </p:sp>
      <p:sp>
        <p:nvSpPr>
          <p:cNvPr id="11" name="10 Rectángulo"/>
          <p:cNvSpPr/>
          <p:nvPr/>
        </p:nvSpPr>
        <p:spPr>
          <a:xfrm>
            <a:off x="7048504" y="1570038"/>
            <a:ext cx="1584325" cy="195262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dirty="0">
                <a:latin typeface="Arial" pitchFamily="34" charset="0"/>
                <a:cs typeface="Arial" pitchFamily="34" charset="0"/>
              </a:rPr>
              <a:t>S. Lógica</a:t>
            </a:r>
          </a:p>
        </p:txBody>
      </p:sp>
      <p:sp>
        <p:nvSpPr>
          <p:cNvPr id="12" name="11 Rectángulo"/>
          <p:cNvSpPr/>
          <p:nvPr/>
        </p:nvSpPr>
        <p:spPr>
          <a:xfrm>
            <a:off x="7048504" y="1854200"/>
            <a:ext cx="1584325" cy="195263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dirty="0">
                <a:latin typeface="Arial" pitchFamily="34" charset="0"/>
                <a:cs typeface="Arial" pitchFamily="34" charset="0"/>
              </a:rPr>
              <a:t>S. Física</a:t>
            </a:r>
          </a:p>
        </p:txBody>
      </p:sp>
      <p:sp>
        <p:nvSpPr>
          <p:cNvPr id="13" name="12 Rectángulo"/>
          <p:cNvSpPr/>
          <p:nvPr/>
        </p:nvSpPr>
        <p:spPr>
          <a:xfrm>
            <a:off x="7048504" y="2128838"/>
            <a:ext cx="1584325" cy="193675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dirty="0">
                <a:latin typeface="Arial" pitchFamily="34" charset="0"/>
                <a:cs typeface="Arial" pitchFamily="34" charset="0"/>
              </a:rPr>
              <a:t>S. Legal</a:t>
            </a:r>
          </a:p>
        </p:txBody>
      </p:sp>
      <p:cxnSp>
        <p:nvCxnSpPr>
          <p:cNvPr id="14" name="13 Conector recto de flecha"/>
          <p:cNvCxnSpPr/>
          <p:nvPr/>
        </p:nvCxnSpPr>
        <p:spPr>
          <a:xfrm flipH="1">
            <a:off x="1122367" y="1666875"/>
            <a:ext cx="3240087" cy="3821113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14 Rectángulo redondeado"/>
          <p:cNvSpPr/>
          <p:nvPr/>
        </p:nvSpPr>
        <p:spPr>
          <a:xfrm>
            <a:off x="3994154" y="2225675"/>
            <a:ext cx="1871663" cy="431800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Política de seguridad</a:t>
            </a:r>
          </a:p>
        </p:txBody>
      </p:sp>
      <p:sp>
        <p:nvSpPr>
          <p:cNvPr id="16" name="15 Rectángulo redondeado"/>
          <p:cNvSpPr/>
          <p:nvPr/>
        </p:nvSpPr>
        <p:spPr>
          <a:xfrm>
            <a:off x="3994154" y="2781296"/>
            <a:ext cx="1871663" cy="568329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Aspectos organizativos de la seguridad</a:t>
            </a:r>
          </a:p>
        </p:txBody>
      </p:sp>
      <p:sp>
        <p:nvSpPr>
          <p:cNvPr id="17" name="16 Rectángulo redondeado"/>
          <p:cNvSpPr/>
          <p:nvPr/>
        </p:nvSpPr>
        <p:spPr>
          <a:xfrm>
            <a:off x="2960677" y="4138618"/>
            <a:ext cx="1928826" cy="431800"/>
          </a:xfrm>
          <a:prstGeom prst="round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Conformidad</a:t>
            </a:r>
          </a:p>
        </p:txBody>
      </p:sp>
      <p:sp>
        <p:nvSpPr>
          <p:cNvPr id="18" name="17 Rectángulo redondeado"/>
          <p:cNvSpPr/>
          <p:nvPr/>
        </p:nvSpPr>
        <p:spPr>
          <a:xfrm>
            <a:off x="5175255" y="4710122"/>
            <a:ext cx="1943100" cy="431800"/>
          </a:xfrm>
          <a:prstGeom prst="round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Seguridad física y del entorno</a:t>
            </a:r>
          </a:p>
        </p:txBody>
      </p:sp>
      <p:sp>
        <p:nvSpPr>
          <p:cNvPr id="19" name="18 Rectángulo redondeado"/>
          <p:cNvSpPr/>
          <p:nvPr/>
        </p:nvSpPr>
        <p:spPr>
          <a:xfrm>
            <a:off x="2960677" y="4710122"/>
            <a:ext cx="1928826" cy="431800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Seguridad ligada al personal</a:t>
            </a:r>
          </a:p>
        </p:txBody>
      </p:sp>
      <p:sp>
        <p:nvSpPr>
          <p:cNvPr id="20" name="19 Rectángulo redondeado"/>
          <p:cNvSpPr/>
          <p:nvPr/>
        </p:nvSpPr>
        <p:spPr>
          <a:xfrm>
            <a:off x="6600829" y="5281626"/>
            <a:ext cx="2003450" cy="519099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Gestión de la continuidad del negocio</a:t>
            </a:r>
          </a:p>
        </p:txBody>
      </p:sp>
      <p:sp>
        <p:nvSpPr>
          <p:cNvPr id="21" name="20 Rectángulo redondeado"/>
          <p:cNvSpPr/>
          <p:nvPr/>
        </p:nvSpPr>
        <p:spPr>
          <a:xfrm>
            <a:off x="3994154" y="5281626"/>
            <a:ext cx="1966919" cy="500049"/>
          </a:xfrm>
          <a:prstGeom prst="round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Gestión de comunicaciones y operaciones</a:t>
            </a:r>
          </a:p>
        </p:txBody>
      </p:sp>
      <p:sp>
        <p:nvSpPr>
          <p:cNvPr id="22" name="21 Rectángulo redondeado"/>
          <p:cNvSpPr/>
          <p:nvPr/>
        </p:nvSpPr>
        <p:spPr>
          <a:xfrm>
            <a:off x="1387479" y="5281626"/>
            <a:ext cx="2001826" cy="519099"/>
          </a:xfrm>
          <a:prstGeom prst="round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Desarrollo y mantenimiento de sistemas</a:t>
            </a:r>
          </a:p>
        </p:txBody>
      </p:sp>
      <p:sp>
        <p:nvSpPr>
          <p:cNvPr id="23" name="22 Rectángulo redondeado"/>
          <p:cNvSpPr/>
          <p:nvPr/>
        </p:nvSpPr>
        <p:spPr>
          <a:xfrm>
            <a:off x="3016254" y="3500438"/>
            <a:ext cx="1871663" cy="431800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Clasificación y control de activos</a:t>
            </a:r>
          </a:p>
        </p:txBody>
      </p:sp>
      <p:sp>
        <p:nvSpPr>
          <p:cNvPr id="24" name="23 Rectángulo redondeado"/>
          <p:cNvSpPr/>
          <p:nvPr/>
        </p:nvSpPr>
        <p:spPr>
          <a:xfrm>
            <a:off x="5143504" y="3500438"/>
            <a:ext cx="1871663" cy="431800"/>
          </a:xfrm>
          <a:prstGeom prst="round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>
                <a:latin typeface="Arial" pitchFamily="34" charset="0"/>
                <a:cs typeface="Arial" pitchFamily="34" charset="0"/>
              </a:rPr>
              <a:t>Control de accesos</a:t>
            </a:r>
          </a:p>
        </p:txBody>
      </p:sp>
      <p:sp>
        <p:nvSpPr>
          <p:cNvPr id="25" name="4 Marcador de contenido"/>
          <p:cNvSpPr txBox="1">
            <a:spLocks/>
          </p:cNvSpPr>
          <p:nvPr/>
        </p:nvSpPr>
        <p:spPr bwMode="auto">
          <a:xfrm rot="18667797">
            <a:off x="261149" y="3082131"/>
            <a:ext cx="5275262" cy="600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20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–"/>
              <a:defRPr sz="20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8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–"/>
              <a:defRPr sz="16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6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spcBef>
                <a:spcPts val="300"/>
              </a:spcBef>
              <a:buClr>
                <a:schemeClr val="bg2">
                  <a:lumMod val="75000"/>
                </a:schemeClr>
              </a:buClr>
              <a:buFont typeface="Arial" charset="0"/>
              <a:buNone/>
              <a:defRPr/>
            </a:pPr>
            <a:r>
              <a:rPr lang="es-ES" sz="1600" dirty="0" smtClean="0"/>
              <a:t>Operativo		Táctico		Estratégico</a:t>
            </a:r>
            <a:endParaRPr lang="es-ES" sz="1600" dirty="0"/>
          </a:p>
        </p:txBody>
      </p:sp>
      <p:sp>
        <p:nvSpPr>
          <p:cNvPr id="26" name="25 Rectángulo redondeado"/>
          <p:cNvSpPr/>
          <p:nvPr/>
        </p:nvSpPr>
        <p:spPr>
          <a:xfrm>
            <a:off x="5175255" y="4138618"/>
            <a:ext cx="1928826" cy="431800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 smtClean="0">
                <a:latin typeface="Arial" pitchFamily="34" charset="0"/>
                <a:cs typeface="Arial" pitchFamily="34" charset="0"/>
              </a:rPr>
              <a:t>Gestión de incidencias</a:t>
            </a:r>
            <a:endParaRPr lang="es-ES_tradnl" sz="1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29" name="28 Rectángulo redondeado"/>
          <p:cNvSpPr/>
          <p:nvPr/>
        </p:nvSpPr>
        <p:spPr>
          <a:xfrm rot="16200000">
            <a:off x="-1620879" y="3406773"/>
            <a:ext cx="4475173" cy="519099"/>
          </a:xfrm>
          <a:prstGeom prst="round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_tradnl" sz="1200" b="1" dirty="0" smtClean="0">
                <a:latin typeface="Arial" pitchFamily="34" charset="0"/>
                <a:cs typeface="Arial" pitchFamily="34" charset="0"/>
              </a:rPr>
              <a:t>ANALISIS Y GESTIÓN DEL RIESGO</a:t>
            </a:r>
            <a:endParaRPr lang="es-ES_tradnl" sz="1200" b="1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Análisis de riesgos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15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He hecho un análisis de riesgos que tengo siempre en mi  pantalla…y además lo actualizo en tiempo real, lo reviso periódicamente y mil cosas más…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 ¿Habrá hecho lo mismo el CP? Seguro que sí.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 ¿Se preocupará tanto como yo de MIS riesgos? Esto…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 me voy a la nube, ¿qué hago con mi análisis?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Modificaciones sustanciales de los niveles de probabilidad e impacto de las amenazas habituales.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Nuevas amenazas.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¿Debo rehacer mi AR por completo?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Seguramente sí.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¿Me dará el CP los datos que necesito? ¿Cuándo?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Base para las decisiones que se tomarán después.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Política de seguridad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16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Tengo un papel colgado en mi despacho que dice lo buenos y seguros que vamos a ser.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¿Debo cambiarlo? Creo que no…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¿Lo tiene el CP? Espero que sí…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Ese papel se refina en normativas, procedimientos, especificaciones de requisitos, etc.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 Aquí ya toca cambiar cosas.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Tendré que ampliar y modificar mis documentos para adaptarme al</a:t>
            </a:r>
          </a:p>
          <a:p>
            <a:pPr algn="just">
              <a:buNone/>
            </a:pPr>
            <a:r>
              <a:rPr lang="es-ES" dirty="0" smtClean="0">
                <a:latin typeface="Calibri" pitchFamily="34" charset="0"/>
                <a:cs typeface="Calibri" pitchFamily="34" charset="0"/>
              </a:rPr>
              <a:t>nuevo paradigma…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…sin descuidar lo anterior: no todo es la nube.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¿Podrán cubrir esos papeles los mínimos que necesito?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Aspectos organizativos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17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La organización interna de mi seguridad está controlada: acuerdos de confidencialidad, definición de responsabilidades, contacto con terceros…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Pues que siga tan controlada. Enhorabuena.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Cambios menores en la nube… al menos por la parte que me toca.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La relación con terceros (proveedores, </a:t>
            </a:r>
            <a:r>
              <a:rPr lang="es-ES" i="1" dirty="0" smtClean="0">
                <a:latin typeface="Calibri" pitchFamily="34" charset="0"/>
                <a:cs typeface="Calibri" pitchFamily="34" charset="0"/>
              </a:rPr>
              <a:t>partners…) también creo 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tenerla controlada.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Ahora deberé potenciarla al máximo.</a:t>
            </a:r>
          </a:p>
          <a:p>
            <a:pPr lvl="1" algn="just"/>
            <a:r>
              <a:rPr lang="es-ES" b="1" dirty="0" smtClean="0">
                <a:latin typeface="Calibri" pitchFamily="34" charset="0"/>
                <a:cs typeface="Calibri" pitchFamily="34" charset="0"/>
              </a:rPr>
              <a:t>Mi seguridad pasa a depender en buena parte de la seguridad del CP.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Posiblemente deba confiar tanto en el CP (un proveedor, a fin de cuentas) como en la gente de IT (internos, compañeros).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Gestión de activos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18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Mis activos están inventariados, tienen responsable asignado y una política de uso aceptable.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Los del CP seguro que también… desde su punto de vista.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¿Y desde el mío?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Mi información se clasifica, marca y trata según procedimientos internos, incluyendo caducidad, destrucción, etc.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¿Qué me garantiza el CP? ¿Qué pasa con SaaS?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¿Dónde están mis activos? ¿Dónde están mis datos?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¡En la nube!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Seguridad ligada a RRHH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19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Hasta ahora realizo un estupendo </a:t>
            </a:r>
            <a:r>
              <a:rPr lang="es-ES" i="1" dirty="0" smtClean="0">
                <a:latin typeface="Calibri" pitchFamily="34" charset="0"/>
                <a:cs typeface="Calibri" pitchFamily="34" charset="0"/>
              </a:rPr>
              <a:t>CV screening del personal…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 ¿lo hace también el CP?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Hasta ahora, mantengo una política de formación e información en seguridad para el personal…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…¿y él?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Reviso que la seguridad de RRHH es conforme a mi normativa.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¿Cuál es la suya?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Cuando alguien deja la organización me encargo de cerrar las puertas correspondientes…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…espero que el CP también.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Independientemente de todo, ¿son sus objetivos o requisitos equivalentes a los míos?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Seguridad física y del entorno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20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Quiero creer que las instalaciones –en especial, los CPD, archivos… donde se ubica información clasificada- del CP son al menos tan seguras como las mías :)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Control y registro de acceso físico a zonas de la organización.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Monitorización ambiental en CPD.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Suministros básicos garantizados.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Por tanto, desde este punto de vista sin duda mejoro mi seguridad… ¿verdad?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No hay duda que el CP me proporcionará un listado de las personas que han accedido físicamente a mi infraestructura en cuanto yo se lo pida, o un histórico de monitorización de parámetros ambientales del mes pasado… ¡por supuesto!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Gestión de las Comunicaciones y Operaciones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21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¿Tendrá el CP todo su operación documentada? ¿Podré auditarla?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¿Qué controles técnicos implanta él y cuáles implanto yo?¿Qué garantías me ofrece? De IaaS a SaaS.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Antivirus, firewall, IDS/IPS, parches…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¿Tengo acceso a los registros?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¿Podría saber cuántas veces me han atacado durante el último mes?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El CP hará copias de seguridad de mis recursos.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Y yo también si puedo, por si acaso.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¿Me permitirá el CP quitarme de encima el problema de los dispositivos extraíbles?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No, obviamente.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El CP monitoriza sus recursos y por tanto los míos. No hay duda.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¿Me proporcionará los logs? ¿Me avisará cuando algo vaya mal?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Control de acceso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22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¿Cómo accederé a mis recursos en la nube? ¿Con un password?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¿Puedo disponer de autenticación robusta? Pagándola, por supuesto…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¿Cómo se garantiza el </a:t>
            </a:r>
            <a:r>
              <a:rPr lang="es-ES" i="1" dirty="0" smtClean="0">
                <a:latin typeface="Calibri" pitchFamily="34" charset="0"/>
                <a:cs typeface="Calibri" pitchFamily="34" charset="0"/>
              </a:rPr>
              <a:t>need to know?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¿Es capaz el CP de detectar anomalías en el acceso?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Y lo más importante…¿qué hace si las detecta?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¿Qué sucede si me roban credenciales? ¿Qué hace el CP?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¿Y en cuánto tiempo?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Y si estoy en una nube pública, ¿se controla el acceso a las interfaces de administración? ¿cómo?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Adquisición, desarrollo y</a:t>
            </a:r>
            <a:br>
              <a:rPr lang="es-ES" b="1" dirty="0" smtClean="0">
                <a:latin typeface="Calibri" pitchFamily="34" charset="0"/>
                <a:cs typeface="Calibri" pitchFamily="34" charset="0"/>
              </a:rPr>
            </a:br>
            <a:r>
              <a:rPr lang="es-ES" b="1" dirty="0" smtClean="0">
                <a:latin typeface="Calibri" pitchFamily="34" charset="0"/>
                <a:cs typeface="Calibri" pitchFamily="34" charset="0"/>
              </a:rPr>
              <a:t>mantenimiento de sistemas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23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Seguro que el CP tiene implantado un buen procedimiento de control de cambios.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Yo también.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¿Seremos compatibles siempre?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¿Puedo analizar las vulnerabilidades de mis recursos en la nube?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¿Servirá para algo?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¿Y si almaceno código fuente propio en la nube?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Mismos problemas y ventajas que con el resto de información.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Gestión de incidentes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24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Tengo un procedimiento de gestión de incidentes que cubre desde la notificación al aprendizaje, pasando por el simulacro periódico.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¿Lo tendrá el CP? Al menos para SUS incidentes, seguro.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 algo sucede, ¿en qué me ayudará el CP? ¿cómo lo hará?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¿Cómo podré notificarle?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¿Podré disponer de una imagen de mis recursos para hacer un forense?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¿Me dará los </a:t>
            </a:r>
            <a:r>
              <a:rPr lang="es-ES" i="1" dirty="0" smtClean="0">
                <a:latin typeface="Calibri" pitchFamily="34" charset="0"/>
                <a:cs typeface="Calibri" pitchFamily="34" charset="0"/>
              </a:rPr>
              <a:t>logs que le solicite?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¿Aprenderá conmigo?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¿Y qué hay de la validez de la prueba y la recolección y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preservación de evidencias?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Este tema mejor dejarlo, incluso sin nubes de por medio…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Gestión de continuidad de negocio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25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Con mis datos distribuidos por la nube, aquí sí que voy a mejorar…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¿Dónde puedo firmar los RPO y RTO?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Los podré negociar con el CP, ¿no?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¿Quién me notificará de una degradación considerable del servicio?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¿Me llamará el CP?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¿Ante un problema en el servicio seré igual de importante que mi vecino, más importante que él… o menos importante?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Y tendré que hacer pruebas periódicas de mis planes de continuidad…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…junto al CP, por supuesto.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Compliance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26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Esto de tener información confidencial (tanto datos de carácter personal como información clasificada) en la nube no parece muy bueno, ¿no?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¿Dónde se ubica físicamente la información? ¿Externaliza servicios el CP? ¿Qué jurisdicción aplicamos?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Esto se nos escapa…¿llamamos a un abogado?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¿Y qué hay del cumplimiento técnico?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¿Derecho de auditoría? ¿Hasta dónde?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¿Quién se ajusta a los estándares del otro?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 ¿Se dignarán organizaciones como Google, Amazon o Microsoft a modificar algo porque yo se lo diga?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Requisitos LOPD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27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Autofit/>
          </a:bodyPr>
          <a:lstStyle/>
          <a:p>
            <a:pPr algn="just"/>
            <a:r>
              <a:rPr lang="es-ES" sz="1800" b="1" dirty="0" smtClean="0">
                <a:latin typeface="Calibri" pitchFamily="34" charset="0"/>
                <a:cs typeface="Calibri" pitchFamily="34" charset="0"/>
              </a:rPr>
              <a:t>CP</a:t>
            </a:r>
            <a:r>
              <a:rPr lang="es-ES" sz="1800" dirty="0" smtClean="0">
                <a:latin typeface="Calibri" pitchFamily="34" charset="0"/>
                <a:cs typeface="Calibri" pitchFamily="34" charset="0"/>
              </a:rPr>
              <a:t> como Encargado de Tratamiento (art.12 LOPD)</a:t>
            </a:r>
          </a:p>
          <a:p>
            <a:pPr lvl="1" algn="just"/>
            <a:r>
              <a:rPr lang="es-ES" sz="1800" dirty="0" smtClean="0">
                <a:latin typeface="Calibri" pitchFamily="34" charset="0"/>
                <a:cs typeface="Calibri" pitchFamily="34" charset="0"/>
              </a:rPr>
              <a:t>Garantía contractuales</a:t>
            </a:r>
          </a:p>
          <a:p>
            <a:pPr lvl="1" algn="just"/>
            <a:r>
              <a:rPr lang="es-ES" sz="1800" dirty="0" smtClean="0">
                <a:latin typeface="Calibri" pitchFamily="34" charset="0"/>
                <a:cs typeface="Calibri" pitchFamily="34" charset="0"/>
              </a:rPr>
              <a:t>Cumplimiento de medidas de seguridad aplicables por el encargado</a:t>
            </a:r>
          </a:p>
          <a:p>
            <a:pPr lvl="2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Posibilidad de auditar al CP</a:t>
            </a:r>
          </a:p>
          <a:p>
            <a:pPr lvl="2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Notificación de incidentes</a:t>
            </a:r>
          </a:p>
          <a:p>
            <a:pPr lvl="1" algn="just"/>
            <a:r>
              <a:rPr lang="es-ES" sz="1800" dirty="0" smtClean="0">
                <a:latin typeface="Calibri" pitchFamily="34" charset="0"/>
                <a:cs typeface="Calibri" pitchFamily="34" charset="0"/>
              </a:rPr>
              <a:t>Borrado o devolución de información a la finalización de la relación contractual</a:t>
            </a:r>
          </a:p>
          <a:p>
            <a:pPr lvl="2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Garantizar la devolución o la importación de datos a otra entidad</a:t>
            </a:r>
          </a:p>
          <a:p>
            <a:pPr lvl="1" algn="just"/>
            <a:r>
              <a:rPr lang="es-ES" sz="1800" dirty="0" smtClean="0">
                <a:latin typeface="Calibri" pitchFamily="34" charset="0"/>
                <a:cs typeface="Calibri" pitchFamily="34" charset="0"/>
              </a:rPr>
              <a:t>No comunicación a terceros</a:t>
            </a:r>
          </a:p>
          <a:p>
            <a:pPr lvl="2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Definir servicios potencialmente subcontratables</a:t>
            </a:r>
          </a:p>
          <a:p>
            <a:pPr lvl="2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Definición de niveles de calidad</a:t>
            </a:r>
          </a:p>
          <a:p>
            <a:pPr lvl="2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Listado de entidades subcontratadas</a:t>
            </a:r>
          </a:p>
          <a:p>
            <a:pPr algn="just"/>
            <a:r>
              <a:rPr lang="es-ES" sz="1800" dirty="0" smtClean="0">
                <a:latin typeface="Calibri" pitchFamily="34" charset="0"/>
                <a:cs typeface="Calibri" pitchFamily="34" charset="0"/>
              </a:rPr>
              <a:t>Transferencia internacional de datos. (</a:t>
            </a:r>
            <a:r>
              <a:rPr lang="es-ES" sz="1800" dirty="0" err="1" smtClean="0">
                <a:latin typeface="Calibri" pitchFamily="34" charset="0"/>
                <a:cs typeface="Calibri" pitchFamily="34" charset="0"/>
              </a:rPr>
              <a:t>safe</a:t>
            </a:r>
            <a:r>
              <a:rPr lang="es-ES" sz="1800" dirty="0" smtClean="0">
                <a:latin typeface="Calibri" pitchFamily="34" charset="0"/>
                <a:cs typeface="Calibri" pitchFamily="34" charset="0"/>
              </a:rPr>
              <a:t> </a:t>
            </a:r>
            <a:r>
              <a:rPr lang="es-ES" sz="1800" dirty="0" err="1" smtClean="0">
                <a:latin typeface="Calibri" pitchFamily="34" charset="0"/>
                <a:cs typeface="Calibri" pitchFamily="34" charset="0"/>
              </a:rPr>
              <a:t>harbor</a:t>
            </a:r>
            <a:r>
              <a:rPr lang="es-ES" sz="1800" dirty="0" smtClean="0">
                <a:latin typeface="Calibri" pitchFamily="34" charset="0"/>
                <a:cs typeface="Calibri" pitchFamily="34" charset="0"/>
              </a:rPr>
              <a:t> y CE)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Requisitos ENS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28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Guía 823 CCN – Seguridad en entornos Cloud</a:t>
            </a: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Analizar los riesgos 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que conlleva la migración a la nube</a:t>
            </a:r>
          </a:p>
          <a:p>
            <a:r>
              <a:rPr lang="es-ES" dirty="0" smtClean="0">
                <a:latin typeface="Calibri" pitchFamily="34" charset="0"/>
                <a:cs typeface="Calibri" pitchFamily="34" charset="0"/>
              </a:rPr>
              <a:t>Establecer </a:t>
            </a:r>
            <a:r>
              <a:rPr lang="es-ES" b="1" dirty="0" smtClean="0">
                <a:latin typeface="Calibri" pitchFamily="34" charset="0"/>
                <a:cs typeface="Calibri" pitchFamily="34" charset="0"/>
              </a:rPr>
              <a:t>requisitos contractuales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: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Descripción del servicio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Tipo de servicio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Tipo de infraestructura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Capacidad del servicio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Confidencialidad del servicio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Acuerdos de nivel de servicio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Portabilidad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Modo de acceso al servicio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Responsabilidades y obligaciones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Finalización del servicio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Requisitos ENS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29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 fontScale="85000" lnSpcReduction="10000"/>
          </a:bodyPr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Guía 823 CCN – Seguridad en entornos Cloud</a:t>
            </a:r>
          </a:p>
          <a:p>
            <a:r>
              <a:rPr lang="es-ES" dirty="0" smtClean="0">
                <a:latin typeface="Calibri" pitchFamily="34" charset="0"/>
                <a:cs typeface="Calibri" pitchFamily="34" charset="0"/>
              </a:rPr>
              <a:t>Establecer </a:t>
            </a:r>
            <a:r>
              <a:rPr lang="es-ES" b="1" dirty="0" smtClean="0">
                <a:latin typeface="Calibri" pitchFamily="34" charset="0"/>
                <a:cs typeface="Calibri" pitchFamily="34" charset="0"/>
              </a:rPr>
              <a:t>requisitos contractuales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: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Requisitos para el cumplimiento del ENS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Análisis de riesgos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Gestión de personal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Autorización y control de acceso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Protección de las instalaciones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Seguridad por defecto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Integridad y actualización del sistema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Gestión de cambios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Protección de la información almacenada y en tránsito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Registros de actividad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Gestión de incidencias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Borrado de información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Respaldo y recuperación de datos</a:t>
            </a:r>
          </a:p>
          <a:p>
            <a:pPr lvl="2"/>
            <a:r>
              <a:rPr lang="es-ES" dirty="0" smtClean="0">
                <a:latin typeface="Calibri" pitchFamily="34" charset="0"/>
                <a:cs typeface="Calibri" pitchFamily="34" charset="0"/>
              </a:rPr>
              <a:t>Continuidad de la actividad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Requisitos para la protección de los datos personales</a:t>
            </a: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Seguimiento del Servicio</a:t>
            </a:r>
          </a:p>
          <a:p>
            <a:pPr lvl="2"/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7" name="Rectangle 7"/>
          <p:cNvSpPr>
            <a:spLocks noChangeArrowheads="1"/>
          </p:cNvSpPr>
          <p:nvPr/>
        </p:nvSpPr>
        <p:spPr bwMode="auto">
          <a:xfrm>
            <a:off x="6000760" y="4071942"/>
            <a:ext cx="3143241" cy="76124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 lIns="171036" tIns="102622" rIns="171036" bIns="102622">
            <a:spAutoFit/>
          </a:bodyPr>
          <a:lstStyle/>
          <a:p>
            <a:pPr>
              <a:spcBef>
                <a:spcPct val="20000"/>
              </a:spcBef>
              <a:buSzPct val="140000"/>
            </a:pPr>
            <a:r>
              <a:rPr lang="es-ES" sz="3600" b="1" i="1" dirty="0" smtClean="0">
                <a:solidFill>
                  <a:schemeClr val="bg1"/>
                </a:solidFill>
                <a:latin typeface="Calibri" pitchFamily="34" charset="0"/>
              </a:rPr>
              <a:t>¿Migramos?</a:t>
            </a:r>
            <a:endParaRPr lang="es-ES_tradnl" sz="3600" b="1" i="1" dirty="0">
              <a:solidFill>
                <a:schemeClr val="bg1"/>
              </a:solidFill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Entonces…¿migro a la nube?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31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Análisis de riesgos </a:t>
            </a:r>
            <a:r>
              <a:rPr lang="es-ES" i="1" dirty="0" smtClean="0">
                <a:latin typeface="Calibri" pitchFamily="34" charset="0"/>
                <a:cs typeface="Calibri" pitchFamily="34" charset="0"/>
              </a:rPr>
              <a:t>First Cut.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Oportunidades: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Escalabilidad.</a:t>
            </a:r>
          </a:p>
          <a:p>
            <a:pPr lvl="1" algn="just"/>
            <a:r>
              <a:rPr lang="es-ES" b="1" dirty="0" smtClean="0">
                <a:latin typeface="Calibri" pitchFamily="34" charset="0"/>
                <a:cs typeface="Calibri" pitchFamily="34" charset="0"/>
              </a:rPr>
              <a:t>Costes.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Flexibilidad.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Múltiples localizaciones proporcionan redundancia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Personal especializado (proveedores importantes pueden disponer de especialista en seguridad)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Plataformas homogéneas facilitan la actualización de sistemas</a:t>
            </a:r>
          </a:p>
          <a:p>
            <a:pPr lvl="1" algn="just"/>
            <a:r>
              <a:rPr lang="es-ES" dirty="0" err="1" smtClean="0">
                <a:latin typeface="Calibri" pitchFamily="34" charset="0"/>
                <a:cs typeface="Calibri" pitchFamily="34" charset="0"/>
              </a:rPr>
              <a:t>Snapshots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 de infraestructura virtual</a:t>
            </a:r>
          </a:p>
          <a:p>
            <a:pPr lvl="1" algn="just"/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Entonces…¿migro a la nube?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32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Riesgos relevantes: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Pérdida de control.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Mayor tráfico de datos. (Confidencialidad)</a:t>
            </a:r>
          </a:p>
          <a:p>
            <a:pPr lvl="1" algn="just"/>
            <a:r>
              <a:rPr lang="es-ES" i="1" dirty="0" smtClean="0">
                <a:latin typeface="Calibri" pitchFamily="34" charset="0"/>
                <a:cs typeface="Calibri" pitchFamily="34" charset="0"/>
              </a:rPr>
              <a:t>Compliance. (LOPD, ENS)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Riesgos derivados de infraestructuras compartidas (aislamiento, borrado de datos….).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Dependencia del CP, dificultar la migración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Otros como ataques a la capa del </a:t>
            </a:r>
            <a:r>
              <a:rPr lang="es-ES" dirty="0" err="1" smtClean="0">
                <a:latin typeface="Calibri" pitchFamily="34" charset="0"/>
                <a:cs typeface="Calibri" pitchFamily="34" charset="0"/>
              </a:rPr>
              <a:t>hypervisor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 o a las interfaces de administración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Agotamiento de recursos (</a:t>
            </a:r>
            <a:r>
              <a:rPr lang="es-ES" dirty="0" err="1" smtClean="0">
                <a:latin typeface="Calibri" pitchFamily="34" charset="0"/>
                <a:cs typeface="Calibri" pitchFamily="34" charset="0"/>
              </a:rPr>
              <a:t>DoS</a:t>
            </a:r>
            <a:r>
              <a:rPr lang="es-ES" dirty="0" smtClean="0">
                <a:latin typeface="Calibri" pitchFamily="34" charset="0"/>
                <a:cs typeface="Calibri" pitchFamily="34" charset="0"/>
              </a:rPr>
              <a:t>, algoritmos de asignación de recursos, eventos puntuales)</a:t>
            </a:r>
          </a:p>
          <a:p>
            <a:pPr lvl="1" algn="just">
              <a:buNone/>
            </a:pPr>
            <a:endParaRPr lang="es-ES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Entonces…¿migro a la nube?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33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Alternativas: nubes privadas,  VPC…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¿Quién opera la nube?¿En quién confío (o de quién me fío)?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¿Resuelven todos mis problemas?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Ni mucho menos :(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¿Qué hago?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Como hemos dicho antes, siempre tengo que confiar en algo o en alguien (en la nube o fuera de ella).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Pero… ¿hasta dónde confiar?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Análisis de riesgos particularizado en cada caso.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El análisis no es matemático, solo un apoyo en la toma de decisiones</a:t>
            </a:r>
          </a:p>
          <a:p>
            <a:pPr algn="just">
              <a:buNone/>
            </a:pPr>
            <a:r>
              <a:rPr lang="es-ES" dirty="0" smtClean="0">
                <a:latin typeface="Calibri" pitchFamily="34" charset="0"/>
                <a:cs typeface="Calibri" pitchFamily="34" charset="0"/>
              </a:rPr>
              <a:t> nuestra información).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Entonces…¿migro a la nube?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34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Nueve palabras clave para MI seguridad en la nube:</a:t>
            </a:r>
          </a:p>
          <a:p>
            <a:pPr lvl="1" algn="just"/>
            <a:r>
              <a:rPr lang="es-ES" i="1" dirty="0" smtClean="0">
                <a:latin typeface="Calibri" pitchFamily="34" charset="0"/>
                <a:cs typeface="Calibri" pitchFamily="34" charset="0"/>
              </a:rPr>
              <a:t>Terms of Service.</a:t>
            </a:r>
          </a:p>
          <a:p>
            <a:pPr lvl="1" algn="just"/>
            <a:r>
              <a:rPr lang="es-ES" i="1" dirty="0" smtClean="0">
                <a:latin typeface="Calibri" pitchFamily="34" charset="0"/>
                <a:cs typeface="Calibri" pitchFamily="34" charset="0"/>
              </a:rPr>
              <a:t>Location, location, location.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 </a:t>
            </a:r>
            <a:r>
              <a:rPr lang="es-ES" i="1" dirty="0" smtClean="0">
                <a:latin typeface="Calibri" pitchFamily="34" charset="0"/>
                <a:cs typeface="Calibri" pitchFamily="34" charset="0"/>
              </a:rPr>
              <a:t>Provider, provider, provider.</a:t>
            </a:r>
          </a:p>
          <a:p>
            <a:pPr algn="just"/>
            <a:r>
              <a:rPr lang="es-ES" i="1" dirty="0" smtClean="0">
                <a:latin typeface="Calibri" pitchFamily="34" charset="0"/>
                <a:cs typeface="Calibri" pitchFamily="34" charset="0"/>
              </a:rPr>
              <a:t>Risk Appetite: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Los acuerdos de servicio deben ser aceptables.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La ubicación de la información no debe introducir restricciones legales que no podamos asumir.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El CP debe ser confiable (recordemos que vamos a proporcionarle</a:t>
            </a:r>
          </a:p>
          <a:p>
            <a:pPr algn="just">
              <a:buNone/>
            </a:pPr>
            <a:r>
              <a:rPr lang="es-ES" dirty="0" smtClean="0">
                <a:latin typeface="Calibri" pitchFamily="34" charset="0"/>
                <a:cs typeface="Calibri" pitchFamily="34" charset="0"/>
              </a:rPr>
              <a:t> nuestra información).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Algunos ejemplos…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Ya, pero… ¿migro a la nube?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35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 lnSpcReduction="10000"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 la seguridad de mis datos no me ha preocupado hasta ahora ni me preocupará en un futuro…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…migra a la nube en la modalidad que quieras. Tendrás problemas equivalentes a los actuales, pero más baratos.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Replantea tu posición, aunque sea por las sanciones :)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 la seguridad de mis datos me preocupa hasta cierto punto…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…me puedo plantear una nube pública.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En función del modelo de entrega, mayor o menor seguridad (IaaS &gt;PaaS &gt; SaaS). En términos generales, por supuesto.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 la seguridad de mis datos me preocupa algo más…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 …nube privada, IaaS.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 vivo de la seguridad de mis datos…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…nube privada gestionada por la organización. ¿Vale la pena?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También puedo, en cualquier caso, intentar no migrar a la nube…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Vale, me lo pensaré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36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Sea como sea, no debemos descuidar los aspectos de seguridad ni dentro ni fuera de la nube.</a:t>
            </a:r>
          </a:p>
          <a:p>
            <a:pPr algn="just"/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Los pendrives no se cifran en ninguna nube.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La movilidad sigue siendo un problema.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El papel también hay que protegerlo.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Sigue habiendo información clasificada en equipos finales.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Los usuarios… siguen siendo usuarios.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Es obligatorio cumplir las leyes.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Siguen existiendo cortafuegos, controles de acceso, antivirus, permisos en Unix :)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7" name="Rectangle 7"/>
          <p:cNvSpPr>
            <a:spLocks noChangeArrowheads="1"/>
          </p:cNvSpPr>
          <p:nvPr/>
        </p:nvSpPr>
        <p:spPr bwMode="auto">
          <a:xfrm>
            <a:off x="6000760" y="4071942"/>
            <a:ext cx="3143241" cy="76124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 lIns="171036" tIns="102622" rIns="171036" bIns="102622">
            <a:spAutoFit/>
          </a:bodyPr>
          <a:lstStyle/>
          <a:p>
            <a:pPr>
              <a:spcBef>
                <a:spcPct val="20000"/>
              </a:spcBef>
              <a:buSzPct val="140000"/>
            </a:pPr>
            <a:r>
              <a:rPr lang="es-ES" sz="3600" b="1" i="1" dirty="0" smtClean="0">
                <a:solidFill>
                  <a:schemeClr val="bg1"/>
                </a:solidFill>
                <a:latin typeface="Calibri" pitchFamily="34" charset="0"/>
              </a:rPr>
              <a:t>Conclusiones</a:t>
            </a:r>
            <a:endParaRPr lang="es-ES_tradnl" sz="3600" b="1" i="1" dirty="0">
              <a:solidFill>
                <a:schemeClr val="bg1"/>
              </a:solidFill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Conclusiones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38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sp>
        <p:nvSpPr>
          <p:cNvPr id="8" name="2 Marcador de contenido"/>
          <p:cNvSpPr>
            <a:spLocks noGrp="1"/>
          </p:cNvSpPr>
          <p:nvPr>
            <p:ph idx="1"/>
          </p:nvPr>
        </p:nvSpPr>
        <p:spPr>
          <a:xfrm>
            <a:off x="457200" y="1357313"/>
            <a:ext cx="8229600" cy="4768850"/>
          </a:xfrm>
        </p:spPr>
        <p:txBody>
          <a:bodyPr>
            <a:normAutofit/>
          </a:bodyPr>
          <a:lstStyle/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No todo lo que hay en la nube es malo… ni bueno.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La migración a la nube es un hecho que en ocasiones no depende de nosotros. No siempre podremos pararlo, aunque a veces queramos.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Debemos adaptarnos y buscar una solución aceptable para la organización.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Diferentes modelos, diferentes costes… y diferente seguridad.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Del todo a la nada.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No hay una solución única para todos: analicemos los riesgos en cada caso y tomemos decisiones justificadas.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O demos la información adecuada para que se tomen.</a:t>
            </a:r>
          </a:p>
          <a:p>
            <a:pPr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Migremos o no, nuestra seguridad no sólo estará en la nube…</a:t>
            </a:r>
          </a:p>
          <a:p>
            <a:pPr lvl="1" algn="just"/>
            <a:r>
              <a:rPr lang="es-ES" dirty="0" smtClean="0">
                <a:latin typeface="Calibri" pitchFamily="34" charset="0"/>
                <a:cs typeface="Calibri" pitchFamily="34" charset="0"/>
              </a:rPr>
              <a:t>…siempre habrá una parte fuera de ella.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7" name="Rectangle 7"/>
          <p:cNvSpPr>
            <a:spLocks noChangeArrowheads="1"/>
          </p:cNvSpPr>
          <p:nvPr/>
        </p:nvSpPr>
        <p:spPr bwMode="auto">
          <a:xfrm>
            <a:off x="6000760" y="4071942"/>
            <a:ext cx="3143241" cy="76124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 lIns="171036" tIns="102622" rIns="171036" bIns="102622">
            <a:spAutoFit/>
          </a:bodyPr>
          <a:lstStyle/>
          <a:p>
            <a:pPr>
              <a:spcBef>
                <a:spcPct val="20000"/>
              </a:spcBef>
              <a:buSzPct val="140000"/>
            </a:pPr>
            <a:r>
              <a:rPr lang="es-ES" sz="3600" b="1" i="1" dirty="0" smtClean="0">
                <a:solidFill>
                  <a:schemeClr val="bg1"/>
                </a:solidFill>
                <a:latin typeface="Calibri" pitchFamily="34" charset="0"/>
              </a:rPr>
              <a:t>Referencias</a:t>
            </a:r>
            <a:endParaRPr lang="es-ES_tradnl" sz="3600" b="1" i="1" dirty="0">
              <a:solidFill>
                <a:schemeClr val="bg1"/>
              </a:solidFill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Otras referencias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s-ES" dirty="0" smtClean="0"/>
          </a:p>
          <a:p>
            <a:endParaRPr lang="es-ES" dirty="0" smtClean="0"/>
          </a:p>
          <a:p>
            <a:endParaRPr lang="es-ES" dirty="0" smtClean="0"/>
          </a:p>
          <a:p>
            <a:endParaRPr lang="es-ES" dirty="0" smtClean="0"/>
          </a:p>
          <a:p>
            <a:endParaRPr lang="es-ES" dirty="0" smtClean="0"/>
          </a:p>
          <a:p>
            <a:r>
              <a:rPr lang="es-ES" dirty="0" smtClean="0">
                <a:hlinkClick r:id="rId2"/>
              </a:rPr>
              <a:t>www.securityartwork.es</a:t>
            </a:r>
            <a:endParaRPr lang="es-ES" dirty="0" smtClean="0"/>
          </a:p>
          <a:p>
            <a:endParaRPr lang="es-ES" dirty="0" smtClean="0"/>
          </a:p>
          <a:p>
            <a:r>
              <a:rPr lang="es-ES" sz="1400" dirty="0" smtClean="0">
                <a:hlinkClick r:id="rId3"/>
              </a:rPr>
              <a:t>Requisitos del ENS para proveedores de Cloud Computing</a:t>
            </a:r>
            <a:endParaRPr lang="es-ES" sz="1400" dirty="0" smtClean="0"/>
          </a:p>
          <a:p>
            <a:r>
              <a:rPr lang="es-ES" sz="1400" dirty="0" smtClean="0">
                <a:hlinkClick r:id="rId4"/>
              </a:rPr>
              <a:t>Real Cloud Security</a:t>
            </a:r>
            <a:endParaRPr lang="es-ES" sz="1400" dirty="0" smtClean="0"/>
          </a:p>
          <a:p>
            <a:r>
              <a:rPr lang="es-ES" sz="1400" dirty="0" smtClean="0">
                <a:hlinkClick r:id="rId5"/>
              </a:rPr>
              <a:t>Ocultos en la nube</a:t>
            </a:r>
            <a:endParaRPr lang="es-ES" sz="1400" dirty="0" smtClean="0"/>
          </a:p>
          <a:p>
            <a:r>
              <a:rPr lang="es-ES" sz="1400" dirty="0" smtClean="0">
                <a:hlinkClick r:id="rId6"/>
              </a:rPr>
              <a:t>Cloud Computing, el análisis de riesgos y los “servicio dinámicos” de seguridad</a:t>
            </a:r>
            <a:endParaRPr lang="es-ES" sz="1400" dirty="0" smtClean="0"/>
          </a:p>
          <a:p>
            <a:r>
              <a:rPr lang="es-ES" sz="1400" dirty="0" smtClean="0">
                <a:hlinkClick r:id="rId7"/>
              </a:rPr>
              <a:t>Seguridad en Cloud Computing</a:t>
            </a:r>
            <a:endParaRPr lang="es-ES" sz="1400" dirty="0" smtClean="0"/>
          </a:p>
          <a:p>
            <a:r>
              <a:rPr lang="es-ES" sz="1400" dirty="0" smtClean="0">
                <a:hlinkClick r:id="rId8"/>
              </a:rPr>
              <a:t>Seguridad de la computación en la nube: el hipervisor</a:t>
            </a:r>
            <a:endParaRPr lang="es-ES" sz="1400" dirty="0" smtClean="0"/>
          </a:p>
          <a:p>
            <a:r>
              <a:rPr lang="es-ES" sz="1400" dirty="0" smtClean="0">
                <a:hlinkClick r:id="rId9"/>
              </a:rPr>
              <a:t>¿Qué pasa con la Seguridad y el Cloud Computing?</a:t>
            </a:r>
            <a:endParaRPr lang="es-ES" sz="1400" dirty="0" smtClean="0"/>
          </a:p>
          <a:p>
            <a:endParaRPr lang="es-ES" dirty="0" smtClean="0"/>
          </a:p>
          <a:p>
            <a:endParaRPr lang="es-ES" dirty="0" smtClean="0"/>
          </a:p>
          <a:p>
            <a:endParaRPr lang="es-ES" dirty="0" smtClean="0"/>
          </a:p>
          <a:p>
            <a:endParaRPr lang="es-ES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40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  <p:pic>
        <p:nvPicPr>
          <p:cNvPr id="19462" name="Picture 6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1928794" y="1285860"/>
            <a:ext cx="5126085" cy="14287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Otras referencias</a:t>
            </a:r>
            <a:endParaRPr lang="es-ES" b="1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>
            <a:normAutofit fontScale="55000" lnSpcReduction="20000"/>
          </a:bodyPr>
          <a:lstStyle/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Inteco 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Estudio sobre el Cloud Computing – 2012 Julio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Riesgos y amenazas del Cloud Computing  - 2011 Marzo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Guía para empresas – Octubre 2011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CCN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CCN-STIC-823 Seguridad en entornos Cloud – 2013 Junio</a:t>
            </a:r>
          </a:p>
          <a:p>
            <a:pPr lvl="2">
              <a:buNone/>
            </a:pPr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NIST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SP 800-146 Cloud Computing Synopsis and recommendations – 2012 Mayo</a:t>
            </a:r>
          </a:p>
          <a:p>
            <a:endParaRPr lang="es-ES" b="1" dirty="0" smtClean="0">
              <a:latin typeface="Calibri" pitchFamily="34" charset="0"/>
              <a:cs typeface="Calibri" pitchFamily="34" charset="0"/>
            </a:endParaRP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Ministerio de Industria, Energía y Turismo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Cloud Computing, retos y oportunidades – 2012 Mayo</a:t>
            </a:r>
          </a:p>
          <a:p>
            <a:endParaRPr lang="es-ES" b="1" dirty="0" smtClean="0">
              <a:latin typeface="Calibri" pitchFamily="34" charset="0"/>
              <a:cs typeface="Calibri" pitchFamily="34" charset="0"/>
            </a:endParaRP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Agencia Española de Protección de Datos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Cloud Computing, sujetos que intervienen, ley aplicable, garantías</a:t>
            </a:r>
          </a:p>
          <a:p>
            <a:pPr lvl="1"/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Enisa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Beneficios, riesgos y recomendaciones para la seguridad de la información – 2009 Noviembre</a:t>
            </a:r>
          </a:p>
          <a:p>
            <a:endParaRPr lang="es-ES" b="1" dirty="0" smtClean="0">
              <a:latin typeface="Calibri" pitchFamily="34" charset="0"/>
              <a:cs typeface="Calibri" pitchFamily="34" charset="0"/>
            </a:endParaRP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Data Protection - WP 196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Opinion 05/2012 on Cloud Computing</a:t>
            </a: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r>
              <a:rPr lang="es-ES" b="1" dirty="0" smtClean="0">
                <a:latin typeface="Calibri" pitchFamily="34" charset="0"/>
                <a:cs typeface="Calibri" pitchFamily="34" charset="0"/>
              </a:rPr>
              <a:t>Cloud Security Alliance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Top Threats to Cloud Computing – 2010 Marzo</a:t>
            </a:r>
          </a:p>
          <a:p>
            <a:pPr lvl="1"/>
            <a:r>
              <a:rPr lang="es-ES" dirty="0" smtClean="0">
                <a:latin typeface="Calibri" pitchFamily="34" charset="0"/>
                <a:cs typeface="Calibri" pitchFamily="34" charset="0"/>
              </a:rPr>
              <a:t>Guía para la Seguridad en áreas críticas de atención en Cloud computing  - Noviembre de 2009</a:t>
            </a:r>
          </a:p>
          <a:p>
            <a:pPr lvl="1"/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 smtClean="0">
              <a:latin typeface="Calibri" pitchFamily="34" charset="0"/>
              <a:cs typeface="Calibri" pitchFamily="34" charset="0"/>
            </a:endParaRPr>
          </a:p>
          <a:p>
            <a:endParaRPr lang="es-ES" dirty="0">
              <a:latin typeface="Calibri" pitchFamily="34" charset="0"/>
              <a:cs typeface="Calibri" pitchFamily="34" charset="0"/>
            </a:endParaRPr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8DFE6626-344A-4E98-9254-1DD257A36250}" type="slidenum">
              <a:rPr lang="es-ES" smtClean="0"/>
              <a:pPr>
                <a:defRPr/>
              </a:pPr>
              <a:t>41</a:t>
            </a:fld>
            <a:endParaRPr lang="es-ES" dirty="0"/>
          </a:p>
        </p:txBody>
      </p:sp>
      <p:pic>
        <p:nvPicPr>
          <p:cNvPr id="6" name="Picture 2" descr="http://www.uclm.es/cidi/descargas/logomarca/jpg/logouclm_1_color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00034" y="285728"/>
            <a:ext cx="1071538" cy="893579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ChangeArrowheads="1"/>
          </p:cNvSpPr>
          <p:nvPr/>
        </p:nvSpPr>
        <p:spPr bwMode="auto">
          <a:xfrm>
            <a:off x="1870075" y="4149725"/>
            <a:ext cx="6985000" cy="7620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none" lIns="171036" tIns="102622" rIns="171036" bIns="102622">
            <a:spAutoFit/>
          </a:bodyPr>
          <a:lstStyle/>
          <a:p>
            <a:pPr algn="r">
              <a:spcBef>
                <a:spcPct val="20000"/>
              </a:spcBef>
              <a:buSzPct val="140000"/>
            </a:pPr>
            <a:r>
              <a:rPr lang="es-ES" sz="3600" b="1" i="1" dirty="0">
                <a:solidFill>
                  <a:schemeClr val="bg1"/>
                </a:solidFill>
                <a:latin typeface="Calibri" pitchFamily="34" charset="0"/>
              </a:rPr>
              <a:t>Dudas, comentarios, sugerencias...</a:t>
            </a:r>
            <a:endParaRPr lang="es-ES_tradnl" sz="3600" b="1" i="1" dirty="0">
              <a:solidFill>
                <a:schemeClr val="bg1"/>
              </a:solidFill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8520" y="0"/>
            <a:ext cx="9252520" cy="68821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9320" y="980728"/>
            <a:ext cx="24765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="" xmlns:p14="http://schemas.microsoft.com/office/powerpoint/2010/main" val="7385417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Tema de Office">
      <a:majorFont>
        <a:latin typeface="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16299</TotalTime>
  <Words>3708</Words>
  <Application>Microsoft Office PowerPoint</Application>
  <PresentationFormat>Presentación en pantalla (4:3)</PresentationFormat>
  <Paragraphs>530</Paragraphs>
  <Slides>43</Slides>
  <Notes>41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43</vt:i4>
      </vt:variant>
    </vt:vector>
  </HeadingPairs>
  <TitlesOfParts>
    <vt:vector size="44" baseType="lpstr">
      <vt:lpstr>Tema de Office</vt:lpstr>
      <vt:lpstr>Problemas de seguridad en la Nube   Antonio Huerta  Consultor de seguridad ahuerta@s2grupo.es</vt:lpstr>
      <vt:lpstr>Diapositiva 2</vt:lpstr>
      <vt:lpstr>Diapositiva 3</vt:lpstr>
      <vt:lpstr>Introducción</vt:lpstr>
      <vt:lpstr>Introducción</vt:lpstr>
      <vt:lpstr>Introducción</vt:lpstr>
      <vt:lpstr>Introducción</vt:lpstr>
      <vt:lpstr>Introducción</vt:lpstr>
      <vt:lpstr>Introducción</vt:lpstr>
      <vt:lpstr>Introducción</vt:lpstr>
      <vt:lpstr>Introducción</vt:lpstr>
      <vt:lpstr>Introducción</vt:lpstr>
      <vt:lpstr>Diapositiva 13</vt:lpstr>
      <vt:lpstr>Introducción</vt:lpstr>
      <vt:lpstr>Análisis de riesgos</vt:lpstr>
      <vt:lpstr>Política de seguridad</vt:lpstr>
      <vt:lpstr>Aspectos organizativos</vt:lpstr>
      <vt:lpstr>Gestión de activos</vt:lpstr>
      <vt:lpstr>Seguridad ligada a RRHH</vt:lpstr>
      <vt:lpstr>Seguridad física y del entorno</vt:lpstr>
      <vt:lpstr>Gestión de las Comunicaciones y Operaciones</vt:lpstr>
      <vt:lpstr>Control de acceso</vt:lpstr>
      <vt:lpstr>Adquisición, desarrollo y mantenimiento de sistemas</vt:lpstr>
      <vt:lpstr>Gestión de incidentes</vt:lpstr>
      <vt:lpstr>Gestión de continuidad de negocio</vt:lpstr>
      <vt:lpstr>Compliance</vt:lpstr>
      <vt:lpstr>Requisitos LOPD</vt:lpstr>
      <vt:lpstr>Requisitos ENS</vt:lpstr>
      <vt:lpstr>Requisitos ENS</vt:lpstr>
      <vt:lpstr>Diapositiva 30</vt:lpstr>
      <vt:lpstr>Entonces…¿migro a la nube?</vt:lpstr>
      <vt:lpstr>Entonces…¿migro a la nube?</vt:lpstr>
      <vt:lpstr>Entonces…¿migro a la nube?</vt:lpstr>
      <vt:lpstr>Entonces…¿migro a la nube?</vt:lpstr>
      <vt:lpstr>Ya, pero… ¿migro a la nube?</vt:lpstr>
      <vt:lpstr>Vale, me lo pensaré</vt:lpstr>
      <vt:lpstr>Diapositiva 37</vt:lpstr>
      <vt:lpstr>Conclusiones</vt:lpstr>
      <vt:lpstr>Diapositiva 39</vt:lpstr>
      <vt:lpstr>Otras referencias</vt:lpstr>
      <vt:lpstr>Otras referencias</vt:lpstr>
      <vt:lpstr>Diapositiva 42</vt:lpstr>
      <vt:lpstr>Diapositiva 43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Planificación estratégica</dc:title>
  <dc:creator>Usuario de Windows</dc:creator>
  <cp:lastModifiedBy>ahuerta</cp:lastModifiedBy>
  <cp:revision>557</cp:revision>
  <dcterms:created xsi:type="dcterms:W3CDTF">2009-04-12T05:43:29Z</dcterms:created>
  <dcterms:modified xsi:type="dcterms:W3CDTF">2013-07-11T08:51:08Z</dcterms:modified>
</cp:coreProperties>
</file>